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0"/>
    <p:sldId id="257" r:id="rId51"/>
    <p:sldId id="258" r:id="rId52"/>
    <p:sldId id="259" r:id="rId53"/>
    <p:sldId id="260" r:id="rId54"/>
    <p:sldId id="261" r:id="rId55"/>
    <p:sldId id="262" r:id="rId56"/>
    <p:sldId id="263" r:id="rId57"/>
    <p:sldId id="264" r:id="rId58"/>
    <p:sldId id="265" r:id="rId59"/>
    <p:sldId id="266" r:id="rId60"/>
    <p:sldId id="267" r:id="rId61"/>
    <p:sldId id="268" r:id="rId62"/>
    <p:sldId id="269" r:id="rId63"/>
    <p:sldId id="270" r:id="rId64"/>
    <p:sldId id="271" r:id="rId65"/>
    <p:sldId id="272" r:id="rId66"/>
    <p:sldId id="273" r:id="rId67"/>
    <p:sldId id="274" r:id="rId68"/>
    <p:sldId id="275" r:id="rId69"/>
    <p:sldId id="276" r:id="rId70"/>
    <p:sldId id="277" r:id="rId7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Computer Says No" charset="1" panose="00000400000000000000"/>
      <p:regular r:id="rId14"/>
    </p:embeddedFont>
    <p:embeddedFont>
      <p:font typeface="Computer Says No Italics" charset="1" panose="00000400000000000000"/>
      <p:regular r:id="rId15"/>
    </p:embeddedFont>
    <p:embeddedFont>
      <p:font typeface="Ara Hamah Alfidaa" charset="1" panose="00000500000000000000"/>
      <p:regular r:id="rId16"/>
    </p:embeddedFont>
    <p:embeddedFont>
      <p:font typeface="Ara Hamah Alfidaa Italics" charset="1" panose="00000500000000000000"/>
      <p:regular r:id="rId17"/>
    </p:embeddedFont>
    <p:embeddedFont>
      <p:font typeface="Tek Tall Arabic" charset="1" panose="00000000000000000000"/>
      <p:regular r:id="rId18"/>
    </p:embeddedFont>
    <p:embeddedFont>
      <p:font typeface="Tek Tall Arabic Bold" charset="1" panose="00000000000000000000"/>
      <p:regular r:id="rId19"/>
    </p:embeddedFont>
    <p:embeddedFont>
      <p:font typeface="Tek Tall Arabic Thin" charset="1" panose="00000000000000000000"/>
      <p:regular r:id="rId20"/>
    </p:embeddedFont>
    <p:embeddedFont>
      <p:font typeface="Tek Tall Arabic Extra-Light" charset="1" panose="00000000000000000000"/>
      <p:regular r:id="rId21"/>
    </p:embeddedFont>
    <p:embeddedFont>
      <p:font typeface="Tek Tall Arabic Light" charset="1" panose="00000000000000000000"/>
      <p:regular r:id="rId22"/>
    </p:embeddedFont>
    <p:embeddedFont>
      <p:font typeface="Tek Tall Arabic Medium" charset="1" panose="00000000000000000000"/>
      <p:regular r:id="rId23"/>
    </p:embeddedFont>
    <p:embeddedFont>
      <p:font typeface="Tek Tall Arabic Semi-Bold" charset="1" panose="00000000000000000000"/>
      <p:regular r:id="rId24"/>
    </p:embeddedFont>
    <p:embeddedFont>
      <p:font typeface="TT Chocolates" charset="1" panose="02000503020000020003"/>
      <p:regular r:id="rId25"/>
    </p:embeddedFont>
    <p:embeddedFont>
      <p:font typeface="TT Chocolates Bold" charset="1" panose="02000803020000020003"/>
      <p:regular r:id="rId26"/>
    </p:embeddedFont>
    <p:embeddedFont>
      <p:font typeface="TT Chocolates Italics" charset="1" panose="02000503020000090003"/>
      <p:regular r:id="rId27"/>
    </p:embeddedFont>
    <p:embeddedFont>
      <p:font typeface="TT Chocolates Bold Italics" charset="1" panose="02000803030000090003"/>
      <p:regular r:id="rId28"/>
    </p:embeddedFont>
    <p:embeddedFont>
      <p:font typeface="TT Chocolates Extra-Light" charset="1" panose="02000503030000020003"/>
      <p:regular r:id="rId29"/>
    </p:embeddedFont>
    <p:embeddedFont>
      <p:font typeface="TT Chocolates Extra-Light Italics" charset="1" panose="02000503030000090003"/>
      <p:regular r:id="rId30"/>
    </p:embeddedFont>
    <p:embeddedFont>
      <p:font typeface="TT Chocolates Light Italics" charset="1" panose="02000503030000090003"/>
      <p:regular r:id="rId31"/>
    </p:embeddedFont>
    <p:embeddedFont>
      <p:font typeface="TT Chocolates Ultra-Bold" charset="1" panose="02000903040000020003"/>
      <p:regular r:id="rId32"/>
    </p:embeddedFont>
    <p:embeddedFont>
      <p:font typeface="TT Chocolates Ultra-Bold Italics" charset="1" panose="02000903050000090003"/>
      <p:regular r:id="rId33"/>
    </p:embeddedFont>
    <p:embeddedFont>
      <p:font typeface="Kulachat HC" charset="1" panose="00000000000000000000"/>
      <p:regular r:id="rId34"/>
    </p:embeddedFont>
    <p:embeddedFont>
      <p:font typeface="Kulachat HC Bold" charset="1" panose="00000000000000000000"/>
      <p:regular r:id="rId35"/>
    </p:embeddedFont>
    <p:embeddedFont>
      <p:font typeface="Kulachat HC Italics" charset="1" panose="00000000000000000000"/>
      <p:regular r:id="rId36"/>
    </p:embeddedFont>
    <p:embeddedFont>
      <p:font typeface="Kulachat HC Bold Italics" charset="1" panose="00000000000000000000"/>
      <p:regular r:id="rId37"/>
    </p:embeddedFont>
    <p:embeddedFont>
      <p:font typeface="Kulachat HC Thin" charset="1" panose="02000203000000000000"/>
      <p:regular r:id="rId38"/>
    </p:embeddedFont>
    <p:embeddedFont>
      <p:font typeface="Kulachat HC Thin Italics" charset="1" panose="02000203000000000000"/>
      <p:regular r:id="rId39"/>
    </p:embeddedFont>
    <p:embeddedFont>
      <p:font typeface="Kulachat HC Light" charset="1" panose="00000000000000000000"/>
      <p:regular r:id="rId40"/>
    </p:embeddedFont>
    <p:embeddedFont>
      <p:font typeface="Kulachat HC Light Italics" charset="1" panose="00000000000000000000"/>
      <p:regular r:id="rId41"/>
    </p:embeddedFont>
    <p:embeddedFont>
      <p:font typeface="Kulachat HC Medium" charset="1" panose="00000000000000000000"/>
      <p:regular r:id="rId42"/>
    </p:embeddedFont>
    <p:embeddedFont>
      <p:font typeface="Kulachat HC Medium Italics" charset="1" panose="00000000000000000000"/>
      <p:regular r:id="rId43"/>
    </p:embeddedFont>
    <p:embeddedFont>
      <p:font typeface="Kulachat HC Semi-Bold" charset="1" panose="00000000000000000000"/>
      <p:regular r:id="rId44"/>
    </p:embeddedFont>
    <p:embeddedFont>
      <p:font typeface="Kulachat HC Semi-Bold Italics" charset="1" panose="00000000000000000000"/>
      <p:regular r:id="rId45"/>
    </p:embeddedFont>
    <p:embeddedFont>
      <p:font typeface="Kulachat HC Ultra-Bold" charset="1" panose="00000000000000000000"/>
      <p:regular r:id="rId46"/>
    </p:embeddedFont>
    <p:embeddedFont>
      <p:font typeface="Kulachat HC Ultra-Bold Italics" charset="1" panose="00000000000000000000"/>
      <p:regular r:id="rId47"/>
    </p:embeddedFont>
    <p:embeddedFont>
      <p:font typeface="Kulachat HC Heavy" charset="1" panose="02000A03000000000000"/>
      <p:regular r:id="rId48"/>
    </p:embeddedFont>
    <p:embeddedFont>
      <p:font typeface="Kulachat HC Heavy Italics" charset="1" panose="02000A0300000000000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slides/slide1.xml" Type="http://schemas.openxmlformats.org/officeDocument/2006/relationships/slide"/><Relationship Id="rId51" Target="slides/slide2.xml" Type="http://schemas.openxmlformats.org/officeDocument/2006/relationships/slide"/><Relationship Id="rId52" Target="slides/slide3.xml" Type="http://schemas.openxmlformats.org/officeDocument/2006/relationships/slide"/><Relationship Id="rId53" Target="slides/slide4.xml" Type="http://schemas.openxmlformats.org/officeDocument/2006/relationships/slide"/><Relationship Id="rId54" Target="slides/slide5.xml" Type="http://schemas.openxmlformats.org/officeDocument/2006/relationships/slide"/><Relationship Id="rId55" Target="slides/slide6.xml" Type="http://schemas.openxmlformats.org/officeDocument/2006/relationships/slide"/><Relationship Id="rId56" Target="slides/slide7.xml" Type="http://schemas.openxmlformats.org/officeDocument/2006/relationships/slide"/><Relationship Id="rId57" Target="slides/slide8.xml" Type="http://schemas.openxmlformats.org/officeDocument/2006/relationships/slide"/><Relationship Id="rId58" Target="slides/slide9.xml" Type="http://schemas.openxmlformats.org/officeDocument/2006/relationships/slide"/><Relationship Id="rId59" Target="slides/slide10.xml" Type="http://schemas.openxmlformats.org/officeDocument/2006/relationships/slide"/><Relationship Id="rId6" Target="fonts/font6.fntdata" Type="http://schemas.openxmlformats.org/officeDocument/2006/relationships/font"/><Relationship Id="rId60" Target="slides/slide11.xml" Type="http://schemas.openxmlformats.org/officeDocument/2006/relationships/slide"/><Relationship Id="rId61" Target="slides/slide12.xml" Type="http://schemas.openxmlformats.org/officeDocument/2006/relationships/slide"/><Relationship Id="rId62" Target="slides/slide13.xml" Type="http://schemas.openxmlformats.org/officeDocument/2006/relationships/slide"/><Relationship Id="rId63" Target="slides/slide14.xml" Type="http://schemas.openxmlformats.org/officeDocument/2006/relationships/slide"/><Relationship Id="rId64" Target="slides/slide15.xml" Type="http://schemas.openxmlformats.org/officeDocument/2006/relationships/slide"/><Relationship Id="rId65" Target="slides/slide16.xml" Type="http://schemas.openxmlformats.org/officeDocument/2006/relationships/slide"/><Relationship Id="rId66" Target="slides/slide17.xml" Type="http://schemas.openxmlformats.org/officeDocument/2006/relationships/slide"/><Relationship Id="rId67" Target="slides/slide18.xml" Type="http://schemas.openxmlformats.org/officeDocument/2006/relationships/slide"/><Relationship Id="rId68" Target="slides/slide19.xml" Type="http://schemas.openxmlformats.org/officeDocument/2006/relationships/slide"/><Relationship Id="rId69" Target="slides/slide20.xml" Type="http://schemas.openxmlformats.org/officeDocument/2006/relationships/slide"/><Relationship Id="rId7" Target="fonts/font7.fntdata" Type="http://schemas.openxmlformats.org/officeDocument/2006/relationships/font"/><Relationship Id="rId70" Target="slides/slide21.xml" Type="http://schemas.openxmlformats.org/officeDocument/2006/relationships/slide"/><Relationship Id="rId71" Target="slides/slide22.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9.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4.jpe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22.gif"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jpe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4.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name="Freeform 3" id="3"/>
          <p:cNvSpPr/>
          <p:nvPr/>
        </p:nvSpPr>
        <p:spPr>
          <a:xfrm flipH="false" flipV="false" rot="866553">
            <a:off x="-5268182" y="-772916"/>
            <a:ext cx="25077868" cy="17812091"/>
          </a:xfrm>
          <a:custGeom>
            <a:avLst/>
            <a:gdLst/>
            <a:ahLst/>
            <a:cxnLst/>
            <a:rect r="r" b="b" t="t" l="l"/>
            <a:pathLst>
              <a:path h="17812091" w="25077868">
                <a:moveTo>
                  <a:pt x="0" y="0"/>
                </a:moveTo>
                <a:lnTo>
                  <a:pt x="25077868" y="0"/>
                </a:lnTo>
                <a:lnTo>
                  <a:pt x="25077868" y="17812090"/>
                </a:lnTo>
                <a:lnTo>
                  <a:pt x="0" y="17812090"/>
                </a:lnTo>
                <a:lnTo>
                  <a:pt x="0" y="0"/>
                </a:lnTo>
                <a:close/>
              </a:path>
            </a:pathLst>
          </a:custGeom>
          <a:blipFill>
            <a:blip r:embed="rId3">
              <a:alphaModFix amt="53000"/>
            </a:blip>
            <a:stretch>
              <a:fillRect l="0" t="0" r="0" b="0"/>
            </a:stretch>
          </a:blipFill>
        </p:spPr>
      </p:sp>
      <p:sp>
        <p:nvSpPr>
          <p:cNvPr name="TextBox 4" id="4"/>
          <p:cNvSpPr txBox="true"/>
          <p:nvPr/>
        </p:nvSpPr>
        <p:spPr>
          <a:xfrm rot="0">
            <a:off x="633736" y="2406900"/>
            <a:ext cx="9302435" cy="2391918"/>
          </a:xfrm>
          <a:prstGeom prst="rect">
            <a:avLst/>
          </a:prstGeom>
        </p:spPr>
        <p:txBody>
          <a:bodyPr anchor="t" rtlCol="false" tIns="0" lIns="0" bIns="0" rIns="0">
            <a:spAutoFit/>
          </a:bodyPr>
          <a:lstStyle/>
          <a:p>
            <a:pPr>
              <a:lnSpc>
                <a:spcPts val="16206"/>
              </a:lnSpc>
            </a:pPr>
            <a:r>
              <a:rPr lang="en-US" sz="22200">
                <a:solidFill>
                  <a:srgbClr val="FFFFFF"/>
                </a:solidFill>
                <a:latin typeface="Ara Hamah Alfidaa"/>
              </a:rPr>
              <a:t>Deepfake</a:t>
            </a:r>
          </a:p>
        </p:txBody>
      </p:sp>
      <p:sp>
        <p:nvSpPr>
          <p:cNvPr name="Freeform 5" id="5"/>
          <p:cNvSpPr/>
          <p:nvPr/>
        </p:nvSpPr>
        <p:spPr>
          <a:xfrm flipH="false" flipV="false" rot="0">
            <a:off x="1185629" y="4464259"/>
            <a:ext cx="7115854" cy="1358481"/>
          </a:xfrm>
          <a:custGeom>
            <a:avLst/>
            <a:gdLst/>
            <a:ahLst/>
            <a:cxnLst/>
            <a:rect r="r" b="b" t="t" l="l"/>
            <a:pathLst>
              <a:path h="1358481" w="7115854">
                <a:moveTo>
                  <a:pt x="0" y="0"/>
                </a:moveTo>
                <a:lnTo>
                  <a:pt x="7115854" y="0"/>
                </a:lnTo>
                <a:lnTo>
                  <a:pt x="7115854" y="1358482"/>
                </a:lnTo>
                <a:lnTo>
                  <a:pt x="0" y="13584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028700" y="4622800"/>
            <a:ext cx="6805701" cy="936625"/>
          </a:xfrm>
          <a:prstGeom prst="rect">
            <a:avLst/>
          </a:prstGeom>
        </p:spPr>
        <p:txBody>
          <a:bodyPr anchor="t" rtlCol="false" tIns="0" lIns="0" bIns="0" rIns="0">
            <a:spAutoFit/>
          </a:bodyPr>
          <a:lstStyle/>
          <a:p>
            <a:pPr algn="ctr">
              <a:lnSpc>
                <a:spcPts val="7699"/>
              </a:lnSpc>
            </a:pPr>
            <a:r>
              <a:rPr lang="en-US" sz="5499" spc="478">
                <a:solidFill>
                  <a:srgbClr val="232E54"/>
                </a:solidFill>
                <a:latin typeface="Tek Tall Arabic Bold"/>
              </a:rPr>
              <a:t>Let’s start!</a:t>
            </a:r>
          </a:p>
        </p:txBody>
      </p:sp>
      <p:sp>
        <p:nvSpPr>
          <p:cNvPr name="TextBox 7" id="7"/>
          <p:cNvSpPr txBox="true"/>
          <p:nvPr/>
        </p:nvSpPr>
        <p:spPr>
          <a:xfrm rot="0">
            <a:off x="633736" y="1034079"/>
            <a:ext cx="8301483" cy="1285332"/>
          </a:xfrm>
          <a:prstGeom prst="rect">
            <a:avLst/>
          </a:prstGeom>
        </p:spPr>
        <p:txBody>
          <a:bodyPr anchor="t" rtlCol="false" tIns="0" lIns="0" bIns="0" rIns="0">
            <a:spAutoFit/>
          </a:bodyPr>
          <a:lstStyle/>
          <a:p>
            <a:pPr algn="ctr">
              <a:lnSpc>
                <a:spcPts val="10529"/>
              </a:lnSpc>
            </a:pPr>
            <a:r>
              <a:rPr lang="en-US" sz="7521">
                <a:solidFill>
                  <a:srgbClr val="FFFFFF"/>
                </a:solidFill>
                <a:latin typeface="Ara Hamah Alfidaa"/>
              </a:rPr>
              <a:t>report on Use of ai by</a:t>
            </a:r>
          </a:p>
        </p:txBody>
      </p:sp>
      <p:sp>
        <p:nvSpPr>
          <p:cNvPr name="TextBox 8" id="8"/>
          <p:cNvSpPr txBox="true"/>
          <p:nvPr/>
        </p:nvSpPr>
        <p:spPr>
          <a:xfrm rot="0">
            <a:off x="-1482286" y="6415843"/>
            <a:ext cx="8301483" cy="1080226"/>
          </a:xfrm>
          <a:prstGeom prst="rect">
            <a:avLst/>
          </a:prstGeom>
        </p:spPr>
        <p:txBody>
          <a:bodyPr anchor="t" rtlCol="false" tIns="0" lIns="0" bIns="0" rIns="0">
            <a:spAutoFit/>
          </a:bodyPr>
          <a:lstStyle/>
          <a:p>
            <a:pPr algn="ctr">
              <a:lnSpc>
                <a:spcPts val="8709"/>
              </a:lnSpc>
            </a:pPr>
            <a:r>
              <a:rPr lang="en-US" sz="6221">
                <a:solidFill>
                  <a:srgbClr val="FFFFFF"/>
                </a:solidFill>
                <a:latin typeface="Ara Hamah Alfidaa"/>
              </a:rPr>
              <a:t>presented by:-</a:t>
            </a:r>
          </a:p>
        </p:txBody>
      </p:sp>
      <p:sp>
        <p:nvSpPr>
          <p:cNvPr name="TextBox 9" id="9"/>
          <p:cNvSpPr txBox="true"/>
          <p:nvPr/>
        </p:nvSpPr>
        <p:spPr>
          <a:xfrm rot="0">
            <a:off x="-1709460" y="7055442"/>
            <a:ext cx="8301483" cy="1077686"/>
          </a:xfrm>
          <a:prstGeom prst="rect">
            <a:avLst/>
          </a:prstGeom>
        </p:spPr>
        <p:txBody>
          <a:bodyPr anchor="t" rtlCol="false" tIns="0" lIns="0" bIns="0" rIns="0">
            <a:spAutoFit/>
          </a:bodyPr>
          <a:lstStyle/>
          <a:p>
            <a:pPr algn="ctr">
              <a:lnSpc>
                <a:spcPts val="8849"/>
              </a:lnSpc>
            </a:pPr>
            <a:r>
              <a:rPr lang="en-US" sz="6321">
                <a:solidFill>
                  <a:srgbClr val="FFFFFF"/>
                </a:solidFill>
                <a:latin typeface="Ara Hamah Alfidaa"/>
              </a:rPr>
              <a:t>Shikhar garg</a:t>
            </a:r>
          </a:p>
        </p:txBody>
      </p:sp>
      <p:sp>
        <p:nvSpPr>
          <p:cNvPr name="TextBox 10" id="10"/>
          <p:cNvSpPr txBox="true"/>
          <p:nvPr/>
        </p:nvSpPr>
        <p:spPr>
          <a:xfrm rot="0">
            <a:off x="-1240281" y="7710274"/>
            <a:ext cx="8301483" cy="1077722"/>
          </a:xfrm>
          <a:prstGeom prst="rect">
            <a:avLst/>
          </a:prstGeom>
        </p:spPr>
        <p:txBody>
          <a:bodyPr anchor="t" rtlCol="false" tIns="0" lIns="0" bIns="0" rIns="0">
            <a:spAutoFit/>
          </a:bodyPr>
          <a:lstStyle/>
          <a:p>
            <a:pPr algn="ctr">
              <a:lnSpc>
                <a:spcPts val="8848"/>
              </a:lnSpc>
            </a:pPr>
            <a:r>
              <a:rPr lang="en-US" sz="6320">
                <a:solidFill>
                  <a:srgbClr val="FFFFFF"/>
                </a:solidFill>
                <a:latin typeface="Ara Hamah Alfidaa"/>
              </a:rPr>
              <a:t>Piyush vashisth</a:t>
            </a:r>
          </a:p>
        </p:txBody>
      </p:sp>
      <p:sp>
        <p:nvSpPr>
          <p:cNvPr name="TextBox 11" id="11"/>
          <p:cNvSpPr txBox="true"/>
          <p:nvPr/>
        </p:nvSpPr>
        <p:spPr>
          <a:xfrm rot="0">
            <a:off x="-1221231" y="8376476"/>
            <a:ext cx="8301483" cy="1077722"/>
          </a:xfrm>
          <a:prstGeom prst="rect">
            <a:avLst/>
          </a:prstGeom>
        </p:spPr>
        <p:txBody>
          <a:bodyPr anchor="t" rtlCol="false" tIns="0" lIns="0" bIns="0" rIns="0">
            <a:spAutoFit/>
          </a:bodyPr>
          <a:lstStyle/>
          <a:p>
            <a:pPr algn="ctr">
              <a:lnSpc>
                <a:spcPts val="8848"/>
              </a:lnSpc>
            </a:pPr>
            <a:r>
              <a:rPr lang="en-US" sz="6320">
                <a:solidFill>
                  <a:srgbClr val="FFFFFF"/>
                </a:solidFill>
                <a:latin typeface="Ara Hamah Alfidaa"/>
              </a:rPr>
              <a:t>yugdeep parihar</a:t>
            </a:r>
          </a:p>
        </p:txBody>
      </p:sp>
      <p:sp>
        <p:nvSpPr>
          <p:cNvPr name="TextBox 12" id="12"/>
          <p:cNvSpPr txBox="true"/>
          <p:nvPr/>
        </p:nvSpPr>
        <p:spPr>
          <a:xfrm rot="0">
            <a:off x="-1192656" y="9007071"/>
            <a:ext cx="8301483" cy="1077722"/>
          </a:xfrm>
          <a:prstGeom prst="rect">
            <a:avLst/>
          </a:prstGeom>
        </p:spPr>
        <p:txBody>
          <a:bodyPr anchor="t" rtlCol="false" tIns="0" lIns="0" bIns="0" rIns="0">
            <a:spAutoFit/>
          </a:bodyPr>
          <a:lstStyle/>
          <a:p>
            <a:pPr algn="ctr">
              <a:lnSpc>
                <a:spcPts val="8848"/>
              </a:lnSpc>
            </a:pPr>
            <a:r>
              <a:rPr lang="en-US" sz="6320">
                <a:solidFill>
                  <a:srgbClr val="FFFFFF"/>
                </a:solidFill>
                <a:latin typeface="Ara Hamah Alfidaa"/>
              </a:rPr>
              <a:t> jayveer chauhan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942525" y="-1241187"/>
            <a:ext cx="19564260" cy="13895933"/>
          </a:xfrm>
          <a:custGeom>
            <a:avLst/>
            <a:gdLst/>
            <a:ahLst/>
            <a:cxnLst/>
            <a:rect r="r" b="b" t="t" l="l"/>
            <a:pathLst>
              <a:path h="13895933" w="19564260">
                <a:moveTo>
                  <a:pt x="0" y="0"/>
                </a:moveTo>
                <a:lnTo>
                  <a:pt x="19564260" y="0"/>
                </a:lnTo>
                <a:lnTo>
                  <a:pt x="19564260" y="13895932"/>
                </a:lnTo>
                <a:lnTo>
                  <a:pt x="0" y="13895932"/>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2078383" y="216595"/>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TextBox 6" id="6"/>
          <p:cNvSpPr txBox="true"/>
          <p:nvPr/>
        </p:nvSpPr>
        <p:spPr>
          <a:xfrm rot="0">
            <a:off x="4668261" y="2181827"/>
            <a:ext cx="10787919" cy="1256100"/>
          </a:xfrm>
          <a:prstGeom prst="rect">
            <a:avLst/>
          </a:prstGeom>
        </p:spPr>
        <p:txBody>
          <a:bodyPr anchor="t" rtlCol="false" tIns="0" lIns="0" bIns="0" rIns="0">
            <a:spAutoFit/>
          </a:bodyPr>
          <a:lstStyle/>
          <a:p>
            <a:pPr>
              <a:lnSpc>
                <a:spcPts val="10232"/>
              </a:lnSpc>
            </a:pPr>
            <a:r>
              <a:rPr lang="en-US" sz="7308">
                <a:solidFill>
                  <a:srgbClr val="FFFFFF"/>
                </a:solidFill>
                <a:latin typeface="Ara Hamah Alfidaa"/>
              </a:rPr>
              <a:t>Deep neural networks -</a:t>
            </a:r>
          </a:p>
        </p:txBody>
      </p:sp>
      <p:sp>
        <p:nvSpPr>
          <p:cNvPr name="TextBox 7" id="7"/>
          <p:cNvSpPr txBox="true"/>
          <p:nvPr/>
        </p:nvSpPr>
        <p:spPr>
          <a:xfrm rot="0">
            <a:off x="3415179" y="3412849"/>
            <a:ext cx="11986659" cy="5179695"/>
          </a:xfrm>
          <a:prstGeom prst="rect">
            <a:avLst/>
          </a:prstGeom>
        </p:spPr>
        <p:txBody>
          <a:bodyPr anchor="t" rtlCol="false" tIns="0" lIns="0" bIns="0" rIns="0">
            <a:spAutoFit/>
          </a:bodyPr>
          <a:lstStyle/>
          <a:p>
            <a:pPr algn="just">
              <a:lnSpc>
                <a:spcPts val="5880"/>
              </a:lnSpc>
              <a:spcBef>
                <a:spcPct val="0"/>
              </a:spcBef>
            </a:pPr>
            <a:r>
              <a:rPr lang="en-US" sz="4200" spc="33">
                <a:solidFill>
                  <a:srgbClr val="FFFFFF"/>
                </a:solidFill>
                <a:latin typeface="TT Chocolates"/>
              </a:rPr>
              <a:t>Deep neural networks, which include convolutional neural networks (CNNs) for image processing and recurrent neural networks (RNNs) for sequential data, are also employed in various stages of deepfake creation. CNNs are particularly effective for capturing spatial features in images, while RNNs are useful for modeling temporal aspects in videos.</a:t>
            </a:r>
          </a:p>
        </p:txBody>
      </p:sp>
      <p:grpSp>
        <p:nvGrpSpPr>
          <p:cNvPr name="Group 8" id="8"/>
          <p:cNvGrpSpPr/>
          <p:nvPr/>
        </p:nvGrpSpPr>
        <p:grpSpPr>
          <a:xfrm rot="0">
            <a:off x="3289065" y="2072463"/>
            <a:ext cx="1163859" cy="1414717"/>
            <a:chOff x="0" y="0"/>
            <a:chExt cx="1551812" cy="1886290"/>
          </a:xfrm>
        </p:grpSpPr>
        <p:sp>
          <p:nvSpPr>
            <p:cNvPr name="Freeform 9" id="9"/>
            <p:cNvSpPr/>
            <p:nvPr/>
          </p:nvSpPr>
          <p:spPr>
            <a:xfrm flipH="false" flipV="false" rot="-5400000">
              <a:off x="70943" y="381300"/>
              <a:ext cx="1432120" cy="1231623"/>
            </a:xfrm>
            <a:custGeom>
              <a:avLst/>
              <a:gdLst/>
              <a:ahLst/>
              <a:cxnLst/>
              <a:rect r="r" b="b" t="t" l="l"/>
              <a:pathLst>
                <a:path h="1231623" w="1432120">
                  <a:moveTo>
                    <a:pt x="0" y="0"/>
                  </a:moveTo>
                  <a:lnTo>
                    <a:pt x="1432120" y="0"/>
                  </a:lnTo>
                  <a:lnTo>
                    <a:pt x="1432120" y="1231624"/>
                  </a:lnTo>
                  <a:lnTo>
                    <a:pt x="0" y="12316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0" y="-180975"/>
              <a:ext cx="1551812" cy="2067265"/>
            </a:xfrm>
            <a:prstGeom prst="rect">
              <a:avLst/>
            </a:prstGeom>
          </p:spPr>
          <p:txBody>
            <a:bodyPr anchor="t" rtlCol="false" tIns="0" lIns="0" bIns="0" rIns="0">
              <a:spAutoFit/>
            </a:bodyPr>
            <a:lstStyle/>
            <a:p>
              <a:pPr algn="ctr">
                <a:lnSpc>
                  <a:spcPts val="13082"/>
                </a:lnSpc>
              </a:pPr>
              <a:r>
                <a:rPr lang="en-US" sz="9344">
                  <a:solidFill>
                    <a:srgbClr val="374F90"/>
                  </a:solidFill>
                  <a:latin typeface="Ara Hamah Alfidaa"/>
                </a:rPr>
                <a:t>4</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942525" y="-1444013"/>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2078383" y="216595"/>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TextBox 6" id="6"/>
          <p:cNvSpPr txBox="true"/>
          <p:nvPr/>
        </p:nvSpPr>
        <p:spPr>
          <a:xfrm rot="0">
            <a:off x="4668261" y="2181827"/>
            <a:ext cx="10787919" cy="1256100"/>
          </a:xfrm>
          <a:prstGeom prst="rect">
            <a:avLst/>
          </a:prstGeom>
        </p:spPr>
        <p:txBody>
          <a:bodyPr anchor="t" rtlCol="false" tIns="0" lIns="0" bIns="0" rIns="0">
            <a:spAutoFit/>
          </a:bodyPr>
          <a:lstStyle/>
          <a:p>
            <a:pPr>
              <a:lnSpc>
                <a:spcPts val="10232"/>
              </a:lnSpc>
            </a:pPr>
            <a:r>
              <a:rPr lang="en-US" sz="7308">
                <a:solidFill>
                  <a:srgbClr val="FFFFFF"/>
                </a:solidFill>
                <a:latin typeface="Ara Hamah Alfidaa"/>
              </a:rPr>
              <a:t>Trsnsfer learning -</a:t>
            </a:r>
          </a:p>
        </p:txBody>
      </p:sp>
      <p:sp>
        <p:nvSpPr>
          <p:cNvPr name="TextBox 7" id="7"/>
          <p:cNvSpPr txBox="true"/>
          <p:nvPr/>
        </p:nvSpPr>
        <p:spPr>
          <a:xfrm rot="0">
            <a:off x="3469521" y="3480596"/>
            <a:ext cx="11986659" cy="4436745"/>
          </a:xfrm>
          <a:prstGeom prst="rect">
            <a:avLst/>
          </a:prstGeom>
        </p:spPr>
        <p:txBody>
          <a:bodyPr anchor="t" rtlCol="false" tIns="0" lIns="0" bIns="0" rIns="0">
            <a:spAutoFit/>
          </a:bodyPr>
          <a:lstStyle/>
          <a:p>
            <a:pPr algn="just">
              <a:lnSpc>
                <a:spcPts val="5880"/>
              </a:lnSpc>
              <a:spcBef>
                <a:spcPct val="0"/>
              </a:spcBef>
            </a:pPr>
            <a:r>
              <a:rPr lang="en-US" sz="4200" spc="33">
                <a:solidFill>
                  <a:srgbClr val="FFFFFF"/>
                </a:solidFill>
                <a:latin typeface="TT Chocolates"/>
              </a:rPr>
              <a:t>Pre-trained deep learning models, such as those for facial recognition or image classification, can be used as a starting point for deepfake generation. Transfer learning allows leveraging knowledge gained from one task (e.g., face recognition) for another (e.g., deepfake creation).</a:t>
            </a:r>
          </a:p>
        </p:txBody>
      </p:sp>
      <p:grpSp>
        <p:nvGrpSpPr>
          <p:cNvPr name="Group 8" id="8"/>
          <p:cNvGrpSpPr/>
          <p:nvPr/>
        </p:nvGrpSpPr>
        <p:grpSpPr>
          <a:xfrm rot="0">
            <a:off x="3289065" y="2072463"/>
            <a:ext cx="1163859" cy="1414717"/>
            <a:chOff x="0" y="0"/>
            <a:chExt cx="1551812" cy="1886290"/>
          </a:xfrm>
        </p:grpSpPr>
        <p:sp>
          <p:nvSpPr>
            <p:cNvPr name="Freeform 9" id="9"/>
            <p:cNvSpPr/>
            <p:nvPr/>
          </p:nvSpPr>
          <p:spPr>
            <a:xfrm flipH="false" flipV="false" rot="-5400000">
              <a:off x="70943" y="381300"/>
              <a:ext cx="1432120" cy="1231623"/>
            </a:xfrm>
            <a:custGeom>
              <a:avLst/>
              <a:gdLst/>
              <a:ahLst/>
              <a:cxnLst/>
              <a:rect r="r" b="b" t="t" l="l"/>
              <a:pathLst>
                <a:path h="1231623" w="1432120">
                  <a:moveTo>
                    <a:pt x="0" y="0"/>
                  </a:moveTo>
                  <a:lnTo>
                    <a:pt x="1432120" y="0"/>
                  </a:lnTo>
                  <a:lnTo>
                    <a:pt x="1432120" y="1231624"/>
                  </a:lnTo>
                  <a:lnTo>
                    <a:pt x="0" y="12316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0" y="-180975"/>
              <a:ext cx="1551812" cy="2067265"/>
            </a:xfrm>
            <a:prstGeom prst="rect">
              <a:avLst/>
            </a:prstGeom>
          </p:spPr>
          <p:txBody>
            <a:bodyPr anchor="t" rtlCol="false" tIns="0" lIns="0" bIns="0" rIns="0">
              <a:spAutoFit/>
            </a:bodyPr>
            <a:lstStyle/>
            <a:p>
              <a:pPr algn="ctr">
                <a:lnSpc>
                  <a:spcPts val="13082"/>
                </a:lnSpc>
              </a:pPr>
              <a:r>
                <a:rPr lang="en-US" sz="9344">
                  <a:solidFill>
                    <a:srgbClr val="374F90"/>
                  </a:solidFill>
                  <a:latin typeface="Ara Hamah Alfidaa"/>
                </a:rPr>
                <a:t>5</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682183" y="1028700"/>
            <a:ext cx="7605817" cy="8322937"/>
          </a:xfrm>
          <a:custGeom>
            <a:avLst/>
            <a:gdLst/>
            <a:ahLst/>
            <a:cxnLst/>
            <a:rect r="r" b="b" t="t" l="l"/>
            <a:pathLst>
              <a:path h="8322937" w="7605817">
                <a:moveTo>
                  <a:pt x="0" y="0"/>
                </a:moveTo>
                <a:lnTo>
                  <a:pt x="7605817" y="0"/>
                </a:lnTo>
                <a:lnTo>
                  <a:pt x="7605817" y="8322937"/>
                </a:lnTo>
                <a:lnTo>
                  <a:pt x="0" y="8322937"/>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83130" y="2796752"/>
            <a:ext cx="10386475" cy="5699379"/>
          </a:xfrm>
          <a:prstGeom prst="rect">
            <a:avLst/>
          </a:prstGeom>
        </p:spPr>
        <p:txBody>
          <a:bodyPr anchor="t" rtlCol="false" tIns="0" lIns="0" bIns="0" rIns="0">
            <a:spAutoFit/>
          </a:bodyPr>
          <a:lstStyle/>
          <a:p>
            <a:pPr algn="just" marL="699519" indent="-349760" lvl="1">
              <a:lnSpc>
                <a:spcPts val="4536"/>
              </a:lnSpc>
              <a:buFont typeface="Arial"/>
              <a:buChar char="•"/>
            </a:pPr>
            <a:r>
              <a:rPr lang="en-US" sz="3240" spc="25">
                <a:solidFill>
                  <a:srgbClr val="FFFFFF"/>
                </a:solidFill>
                <a:latin typeface="TT Chocolates Semi-Bold"/>
              </a:rPr>
              <a:t>Metadata Analysis:</a:t>
            </a:r>
            <a:r>
              <a:rPr lang="en-US" sz="3240" spc="25">
                <a:solidFill>
                  <a:srgbClr val="FFFFFF"/>
                </a:solidFill>
                <a:latin typeface="TT Chocolates"/>
              </a:rPr>
              <a:t> Examining file data, timestamps, and source information to verify authenticity.</a:t>
            </a:r>
          </a:p>
          <a:p>
            <a:pPr algn="just" marL="699519" indent="-349760" lvl="1">
              <a:lnSpc>
                <a:spcPts val="4536"/>
              </a:lnSpc>
              <a:buFont typeface="Arial"/>
              <a:buChar char="•"/>
            </a:pPr>
            <a:r>
              <a:rPr lang="en-US" sz="3240" spc="25">
                <a:solidFill>
                  <a:srgbClr val="FFFFFF"/>
                </a:solidFill>
                <a:latin typeface="TT Chocolates Semi-Bold"/>
              </a:rPr>
              <a:t>Face and Body Analysis:</a:t>
            </a:r>
            <a:r>
              <a:rPr lang="en-US" sz="3240" spc="25">
                <a:solidFill>
                  <a:srgbClr val="FFFFFF"/>
                </a:solidFill>
                <a:latin typeface="TT Chocolates"/>
              </a:rPr>
              <a:t> Comparing facial or body movements for inconsistencies or irregularities that indicate manipulation.</a:t>
            </a:r>
          </a:p>
          <a:p>
            <a:pPr algn="just" marL="699519" indent="-349760" lvl="1">
              <a:lnSpc>
                <a:spcPts val="4536"/>
              </a:lnSpc>
              <a:buFont typeface="Arial"/>
              <a:buChar char="•"/>
            </a:pPr>
            <a:r>
              <a:rPr lang="en-US" sz="3240" spc="25">
                <a:solidFill>
                  <a:srgbClr val="FFFFFF"/>
                </a:solidFill>
                <a:latin typeface="TT Chocolates Semi-Bold"/>
              </a:rPr>
              <a:t>Forensic Analysis:</a:t>
            </a:r>
            <a:r>
              <a:rPr lang="en-US" sz="3240" spc="25">
                <a:solidFill>
                  <a:srgbClr val="FFFFFF"/>
                </a:solidFill>
                <a:latin typeface="TT Chocolates"/>
              </a:rPr>
              <a:t> Pixel-level analysis to identify discrepancies, such as unnatural lighting or inconsistencies in image composition.</a:t>
            </a:r>
          </a:p>
          <a:p>
            <a:pPr algn="just" marL="699519" indent="-349760" lvl="1">
              <a:lnSpc>
                <a:spcPts val="4536"/>
              </a:lnSpc>
              <a:spcBef>
                <a:spcPct val="0"/>
              </a:spcBef>
              <a:buFont typeface="Arial"/>
              <a:buChar char="•"/>
            </a:pPr>
            <a:r>
              <a:rPr lang="en-US" sz="3240" spc="25">
                <a:solidFill>
                  <a:srgbClr val="FFFFFF"/>
                </a:solidFill>
                <a:latin typeface="TT Chocolates Semi-Bold"/>
              </a:rPr>
              <a:t>Audio Analysis:</a:t>
            </a:r>
            <a:r>
              <a:rPr lang="en-US" sz="3240" spc="25">
                <a:solidFill>
                  <a:srgbClr val="FFFFFF"/>
                </a:solidFill>
                <a:latin typeface="TT Chocolates"/>
              </a:rPr>
              <a:t> Spectrogram analysis to detect alterations or anomalies in voice patterns.</a:t>
            </a:r>
          </a:p>
        </p:txBody>
      </p:sp>
      <p:grpSp>
        <p:nvGrpSpPr>
          <p:cNvPr name="Group 6" id="6"/>
          <p:cNvGrpSpPr/>
          <p:nvPr/>
        </p:nvGrpSpPr>
        <p:grpSpPr>
          <a:xfrm rot="0">
            <a:off x="13440387" y="8205534"/>
            <a:ext cx="3086100" cy="308610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E70"/>
            </a:solidFill>
          </p:spPr>
        </p:sp>
        <p:sp>
          <p:nvSpPr>
            <p:cNvPr name="TextBox 8" id="8"/>
            <p:cNvSpPr txBox="true"/>
            <p:nvPr/>
          </p:nvSpPr>
          <p:spPr>
            <a:xfrm>
              <a:off x="76200" y="104775"/>
              <a:ext cx="660400" cy="631825"/>
            </a:xfrm>
            <a:prstGeom prst="rect">
              <a:avLst/>
            </a:prstGeom>
          </p:spPr>
          <p:txBody>
            <a:bodyPr anchor="ctr" rtlCol="false" tIns="50800" lIns="50800" bIns="50800" rIns="50800"/>
            <a:lstStyle/>
            <a:p>
              <a:pPr algn="ctr">
                <a:lnSpc>
                  <a:spcPts val="2534"/>
                </a:lnSpc>
              </a:pPr>
            </a:p>
          </p:txBody>
        </p:sp>
      </p:grpSp>
      <p:sp>
        <p:nvSpPr>
          <p:cNvPr name="TextBox 9" id="9"/>
          <p:cNvSpPr txBox="true"/>
          <p:nvPr/>
        </p:nvSpPr>
        <p:spPr>
          <a:xfrm rot="0">
            <a:off x="83130" y="880702"/>
            <a:ext cx="11912948" cy="775831"/>
          </a:xfrm>
          <a:prstGeom prst="rect">
            <a:avLst/>
          </a:prstGeom>
        </p:spPr>
        <p:txBody>
          <a:bodyPr anchor="t" rtlCol="false" tIns="0" lIns="0" bIns="0" rIns="0">
            <a:spAutoFit/>
          </a:bodyPr>
          <a:lstStyle/>
          <a:p>
            <a:pPr algn="ctr" marL="0" indent="0" lvl="0">
              <a:lnSpc>
                <a:spcPts val="5113"/>
              </a:lnSpc>
              <a:spcBef>
                <a:spcPct val="0"/>
              </a:spcBef>
            </a:pPr>
            <a:r>
              <a:rPr lang="en-US" sz="7101">
                <a:solidFill>
                  <a:srgbClr val="6866E1"/>
                </a:solidFill>
                <a:latin typeface="Computer Says No"/>
              </a:rPr>
              <a:t>DETECTING DEEPFAKES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005604" y="1699791"/>
            <a:ext cx="7605817" cy="8322937"/>
          </a:xfrm>
          <a:custGeom>
            <a:avLst/>
            <a:gdLst/>
            <a:ahLst/>
            <a:cxnLst/>
            <a:rect r="r" b="b" t="t" l="l"/>
            <a:pathLst>
              <a:path h="8322937" w="7605817">
                <a:moveTo>
                  <a:pt x="0" y="0"/>
                </a:moveTo>
                <a:lnTo>
                  <a:pt x="7605816" y="0"/>
                </a:lnTo>
                <a:lnTo>
                  <a:pt x="7605816" y="8322937"/>
                </a:lnTo>
                <a:lnTo>
                  <a:pt x="0" y="8322937"/>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342277" y="2953731"/>
            <a:ext cx="11394655" cy="6277411"/>
          </a:xfrm>
          <a:prstGeom prst="rect">
            <a:avLst/>
          </a:prstGeom>
        </p:spPr>
        <p:txBody>
          <a:bodyPr anchor="t" rtlCol="false" tIns="0" lIns="0" bIns="0" rIns="0">
            <a:spAutoFit/>
          </a:bodyPr>
          <a:lstStyle/>
          <a:p>
            <a:pPr algn="just" marL="643997" indent="-321998" lvl="1">
              <a:lnSpc>
                <a:spcPts val="4175"/>
              </a:lnSpc>
              <a:buFont typeface="Arial"/>
              <a:buChar char="•"/>
            </a:pPr>
            <a:r>
              <a:rPr lang="en-US" sz="2982" spc="23">
                <a:solidFill>
                  <a:srgbClr val="FFFFFF"/>
                </a:solidFill>
                <a:latin typeface="TT Chocolates Semi-Bold"/>
              </a:rPr>
              <a:t>Machine Learning Algorithms: </a:t>
            </a:r>
            <a:r>
              <a:rPr lang="en-US" sz="2982" spc="23">
                <a:solidFill>
                  <a:srgbClr val="FFFFFF"/>
                </a:solidFill>
                <a:latin typeface="TT Chocolates"/>
              </a:rPr>
              <a:t>Development of AI-based algorithms specifically designed to detect deepfakes by analyzing patterns and discrepancies.</a:t>
            </a:r>
          </a:p>
          <a:p>
            <a:pPr algn="just" marL="643997" indent="-321998" lvl="1">
              <a:lnSpc>
                <a:spcPts val="4175"/>
              </a:lnSpc>
              <a:buFont typeface="Arial"/>
              <a:buChar char="•"/>
            </a:pPr>
            <a:r>
              <a:rPr lang="en-US" sz="2982" spc="23">
                <a:solidFill>
                  <a:srgbClr val="FFFFFF"/>
                </a:solidFill>
                <a:latin typeface="TT Chocolates Semi-Bold"/>
              </a:rPr>
              <a:t>Deepfake Databases: </a:t>
            </a:r>
            <a:r>
              <a:rPr lang="en-US" sz="2982" spc="23">
                <a:solidFill>
                  <a:srgbClr val="FFFFFF"/>
                </a:solidFill>
                <a:latin typeface="TT Chocolates"/>
              </a:rPr>
              <a:t>Creation of databases that collect and store deepfake samples to train algorithms and improve detection accuracy.</a:t>
            </a:r>
          </a:p>
          <a:p>
            <a:pPr algn="just" marL="643997" indent="-321998" lvl="1">
              <a:lnSpc>
                <a:spcPts val="4175"/>
              </a:lnSpc>
              <a:buFont typeface="Arial"/>
              <a:buChar char="•"/>
            </a:pPr>
            <a:r>
              <a:rPr lang="en-US" sz="2982" spc="23">
                <a:solidFill>
                  <a:srgbClr val="FFFFFF"/>
                </a:solidFill>
                <a:latin typeface="TT Chocolates Semi-Bold"/>
              </a:rPr>
              <a:t>Collaborative Efforts: </a:t>
            </a:r>
            <a:r>
              <a:rPr lang="en-US" sz="2982" spc="23">
                <a:solidFill>
                  <a:srgbClr val="FFFFFF"/>
                </a:solidFill>
                <a:latin typeface="TT Chocolates"/>
              </a:rPr>
              <a:t>Collaboration between researchers, tech companies, and government bodies to advance detection methods and share insights.</a:t>
            </a:r>
          </a:p>
          <a:p>
            <a:pPr algn="just" marL="643997" indent="-321998" lvl="1">
              <a:lnSpc>
                <a:spcPts val="4175"/>
              </a:lnSpc>
              <a:spcBef>
                <a:spcPct val="0"/>
              </a:spcBef>
              <a:buFont typeface="Arial"/>
              <a:buChar char="•"/>
            </a:pPr>
            <a:r>
              <a:rPr lang="en-US" sz="2982" spc="23">
                <a:solidFill>
                  <a:srgbClr val="FFFFFF"/>
                </a:solidFill>
                <a:latin typeface="TT Chocolates Semi-Bold"/>
              </a:rPr>
              <a:t>Real-Time Detection Tools: </a:t>
            </a:r>
            <a:r>
              <a:rPr lang="en-US" sz="2982" spc="23">
                <a:solidFill>
                  <a:srgbClr val="FFFFFF"/>
                </a:solidFill>
                <a:latin typeface="TT Chocolates"/>
              </a:rPr>
              <a:t>Development of tools capable of detecting deepfakes in real-time, aiding in immediate identification and prevention of dissemination</a:t>
            </a:r>
            <a:r>
              <a:rPr lang="en-US" sz="2982" spc="23">
                <a:solidFill>
                  <a:srgbClr val="FFFFFF"/>
                </a:solidFill>
                <a:latin typeface="TT Chocolates Semi-Bold"/>
              </a:rPr>
              <a:t>.</a:t>
            </a:r>
          </a:p>
        </p:txBody>
      </p:sp>
      <p:grpSp>
        <p:nvGrpSpPr>
          <p:cNvPr name="Group 6" id="6"/>
          <p:cNvGrpSpPr/>
          <p:nvPr/>
        </p:nvGrpSpPr>
        <p:grpSpPr>
          <a:xfrm rot="0">
            <a:off x="13440387" y="8205534"/>
            <a:ext cx="3086100" cy="308610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E70"/>
            </a:solidFill>
          </p:spPr>
        </p:sp>
        <p:sp>
          <p:nvSpPr>
            <p:cNvPr name="TextBox 8" id="8"/>
            <p:cNvSpPr txBox="true"/>
            <p:nvPr/>
          </p:nvSpPr>
          <p:spPr>
            <a:xfrm>
              <a:off x="76200" y="104775"/>
              <a:ext cx="660400" cy="631825"/>
            </a:xfrm>
            <a:prstGeom prst="rect">
              <a:avLst/>
            </a:prstGeom>
          </p:spPr>
          <p:txBody>
            <a:bodyPr anchor="ctr" rtlCol="false" tIns="50800" lIns="50800" bIns="50800" rIns="50800"/>
            <a:lstStyle/>
            <a:p>
              <a:pPr algn="ctr">
                <a:lnSpc>
                  <a:spcPts val="2534"/>
                </a:lnSpc>
              </a:pPr>
            </a:p>
          </p:txBody>
        </p:sp>
      </p:grpSp>
      <p:sp>
        <p:nvSpPr>
          <p:cNvPr name="TextBox 9" id="9"/>
          <p:cNvSpPr txBox="true"/>
          <p:nvPr/>
        </p:nvSpPr>
        <p:spPr>
          <a:xfrm rot="0">
            <a:off x="83130" y="880702"/>
            <a:ext cx="11912948" cy="1423531"/>
          </a:xfrm>
          <a:prstGeom prst="rect">
            <a:avLst/>
          </a:prstGeom>
        </p:spPr>
        <p:txBody>
          <a:bodyPr anchor="t" rtlCol="false" tIns="0" lIns="0" bIns="0" rIns="0">
            <a:spAutoFit/>
          </a:bodyPr>
          <a:lstStyle/>
          <a:p>
            <a:pPr algn="ctr" marL="0" indent="0" lvl="0">
              <a:lnSpc>
                <a:spcPts val="5113"/>
              </a:lnSpc>
              <a:spcBef>
                <a:spcPct val="0"/>
              </a:spcBef>
            </a:pPr>
            <a:r>
              <a:rPr lang="en-US" sz="7101">
                <a:solidFill>
                  <a:srgbClr val="6866E1"/>
                </a:solidFill>
                <a:latin typeface="Computer Says No"/>
              </a:rPr>
              <a:t>ADVANCEMENTS IN DEEPFAKE DETECTION TECHNOLOGY:</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3736863" y="312991"/>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p:nvPr/>
        </p:nvGrpSpPr>
        <p:grpSpPr>
          <a:xfrm rot="0">
            <a:off x="-1759893" y="-1139598"/>
            <a:ext cx="8223089" cy="12370800"/>
            <a:chOff x="0" y="0"/>
            <a:chExt cx="2165752" cy="3258153"/>
          </a:xfrm>
        </p:grpSpPr>
        <p:sp>
          <p:nvSpPr>
            <p:cNvPr name="Freeform 5" id="5"/>
            <p:cNvSpPr/>
            <p:nvPr/>
          </p:nvSpPr>
          <p:spPr>
            <a:xfrm flipH="false" flipV="false" rot="0">
              <a:off x="0" y="0"/>
              <a:ext cx="2165752" cy="3258153"/>
            </a:xfrm>
            <a:custGeom>
              <a:avLst/>
              <a:gdLst/>
              <a:ahLst/>
              <a:cxnLst/>
              <a:rect r="r" b="b" t="t" l="l"/>
              <a:pathLst>
                <a:path h="3258153" w="2165752">
                  <a:moveTo>
                    <a:pt x="14122" y="0"/>
                  </a:moveTo>
                  <a:lnTo>
                    <a:pt x="2151630" y="0"/>
                  </a:lnTo>
                  <a:cubicBezTo>
                    <a:pt x="2159429" y="0"/>
                    <a:pt x="2165752" y="6323"/>
                    <a:pt x="2165752" y="14122"/>
                  </a:cubicBezTo>
                  <a:lnTo>
                    <a:pt x="2165752" y="3244031"/>
                  </a:lnTo>
                  <a:cubicBezTo>
                    <a:pt x="2165752" y="3251830"/>
                    <a:pt x="2159429" y="3258153"/>
                    <a:pt x="2151630" y="3258153"/>
                  </a:cubicBezTo>
                  <a:lnTo>
                    <a:pt x="14122" y="3258153"/>
                  </a:lnTo>
                  <a:cubicBezTo>
                    <a:pt x="6323" y="3258153"/>
                    <a:pt x="0" y="3251830"/>
                    <a:pt x="0" y="3244031"/>
                  </a:cubicBezTo>
                  <a:lnTo>
                    <a:pt x="0" y="14122"/>
                  </a:lnTo>
                  <a:cubicBezTo>
                    <a:pt x="0" y="6323"/>
                    <a:pt x="6323" y="0"/>
                    <a:pt x="14122" y="0"/>
                  </a:cubicBezTo>
                  <a:close/>
                </a:path>
              </a:pathLst>
            </a:custGeom>
            <a:solidFill>
              <a:srgbClr val="FFFCF3">
                <a:alpha val="40784"/>
              </a:srgbClr>
            </a:solidFill>
          </p:spPr>
        </p:sp>
        <p:sp>
          <p:nvSpPr>
            <p:cNvPr name="TextBox 6" id="6"/>
            <p:cNvSpPr txBox="true"/>
            <p:nvPr/>
          </p:nvSpPr>
          <p:spPr>
            <a:xfrm>
              <a:off x="0" y="28575"/>
              <a:ext cx="2165752" cy="3229578"/>
            </a:xfrm>
            <a:prstGeom prst="rect">
              <a:avLst/>
            </a:prstGeom>
          </p:spPr>
          <p:txBody>
            <a:bodyPr anchor="ctr" rtlCol="false" tIns="50800" lIns="50800" bIns="50800" rIns="50800"/>
            <a:lstStyle/>
            <a:p>
              <a:pPr algn="ctr">
                <a:lnSpc>
                  <a:spcPts val="2534"/>
                </a:lnSpc>
              </a:pPr>
            </a:p>
          </p:txBody>
        </p:sp>
      </p:grpSp>
      <p:sp>
        <p:nvSpPr>
          <p:cNvPr name="Freeform 7" id="7"/>
          <p:cNvSpPr/>
          <p:nvPr/>
        </p:nvSpPr>
        <p:spPr>
          <a:xfrm flipH="false" flipV="false" rot="5981493">
            <a:off x="-2018748" y="4309808"/>
            <a:ext cx="10051055" cy="3643507"/>
          </a:xfrm>
          <a:custGeom>
            <a:avLst/>
            <a:gdLst/>
            <a:ahLst/>
            <a:cxnLst/>
            <a:rect r="r" b="b" t="t" l="l"/>
            <a:pathLst>
              <a:path h="3643507" w="10051055">
                <a:moveTo>
                  <a:pt x="0" y="0"/>
                </a:moveTo>
                <a:lnTo>
                  <a:pt x="10051055" y="0"/>
                </a:lnTo>
                <a:lnTo>
                  <a:pt x="10051055" y="3643508"/>
                </a:lnTo>
                <a:lnTo>
                  <a:pt x="0" y="3643508"/>
                </a:lnTo>
                <a:lnTo>
                  <a:pt x="0" y="0"/>
                </a:lnTo>
                <a:close/>
              </a:path>
            </a:pathLst>
          </a:custGeom>
          <a:blipFill>
            <a:blip r:embed="rId4"/>
            <a:stretch>
              <a:fillRect l="0" t="0" r="0" b="0"/>
            </a:stretch>
          </a:blipFill>
        </p:spPr>
      </p:sp>
      <p:sp>
        <p:nvSpPr>
          <p:cNvPr name="TextBox 8" id="8"/>
          <p:cNvSpPr txBox="true"/>
          <p:nvPr/>
        </p:nvSpPr>
        <p:spPr>
          <a:xfrm rot="0">
            <a:off x="7398416" y="510923"/>
            <a:ext cx="9445318" cy="2797174"/>
          </a:xfrm>
          <a:prstGeom prst="rect">
            <a:avLst/>
          </a:prstGeom>
        </p:spPr>
        <p:txBody>
          <a:bodyPr anchor="t" rtlCol="false" tIns="0" lIns="0" bIns="0" rIns="0">
            <a:spAutoFit/>
          </a:bodyPr>
          <a:lstStyle/>
          <a:p>
            <a:pPr>
              <a:lnSpc>
                <a:spcPts val="11200"/>
              </a:lnSpc>
            </a:pPr>
            <a:r>
              <a:rPr lang="en-US" sz="8000">
                <a:solidFill>
                  <a:srgbClr val="FFFFFF"/>
                </a:solidFill>
                <a:latin typeface="Ara Hamah Alfidaa"/>
              </a:rPr>
              <a:t>Some Other AI similar to deepfake -</a:t>
            </a:r>
          </a:p>
        </p:txBody>
      </p:sp>
      <p:sp>
        <p:nvSpPr>
          <p:cNvPr name="TextBox 9" id="9"/>
          <p:cNvSpPr txBox="true"/>
          <p:nvPr/>
        </p:nvSpPr>
        <p:spPr>
          <a:xfrm rot="0">
            <a:off x="7398416" y="5495303"/>
            <a:ext cx="9186301" cy="3360039"/>
          </a:xfrm>
          <a:prstGeom prst="rect">
            <a:avLst/>
          </a:prstGeom>
        </p:spPr>
        <p:txBody>
          <a:bodyPr anchor="t" rtlCol="false" tIns="0" lIns="0" bIns="0" rIns="0">
            <a:spAutoFit/>
          </a:bodyPr>
          <a:lstStyle/>
          <a:p>
            <a:pPr algn="just">
              <a:lnSpc>
                <a:spcPts val="5376"/>
              </a:lnSpc>
              <a:spcBef>
                <a:spcPct val="0"/>
              </a:spcBef>
            </a:pPr>
            <a:r>
              <a:rPr lang="en-US" sz="3840" spc="30">
                <a:solidFill>
                  <a:srgbClr val="FFFFFF"/>
                </a:solidFill>
                <a:latin typeface="TT Chocolates"/>
              </a:rPr>
              <a:t>AI</a:t>
            </a:r>
            <a:r>
              <a:rPr lang="en-US" sz="3840" spc="30">
                <a:solidFill>
                  <a:srgbClr val="FFFFFF"/>
                </a:solidFill>
                <a:latin typeface="TT Chocolates"/>
              </a:rPr>
              <a:t> models can be trained to transfer the artistic style of one image onto another. This is often used for creating visually appealing images or videos with a particular artistic flair.</a:t>
            </a:r>
          </a:p>
        </p:txBody>
      </p:sp>
      <p:grpSp>
        <p:nvGrpSpPr>
          <p:cNvPr name="Group 10" id="10"/>
          <p:cNvGrpSpPr/>
          <p:nvPr/>
        </p:nvGrpSpPr>
        <p:grpSpPr>
          <a:xfrm rot="0">
            <a:off x="7398416" y="3968782"/>
            <a:ext cx="5028739" cy="942037"/>
            <a:chOff x="0" y="0"/>
            <a:chExt cx="6704986" cy="1256049"/>
          </a:xfrm>
        </p:grpSpPr>
        <p:sp>
          <p:nvSpPr>
            <p:cNvPr name="Freeform 11" id="11"/>
            <p:cNvSpPr/>
            <p:nvPr/>
          </p:nvSpPr>
          <p:spPr>
            <a:xfrm flipH="false" flipV="false" rot="0">
              <a:off x="125682" y="0"/>
              <a:ext cx="6579304" cy="1256049"/>
            </a:xfrm>
            <a:custGeom>
              <a:avLst/>
              <a:gdLst/>
              <a:ahLst/>
              <a:cxnLst/>
              <a:rect r="r" b="b" t="t" l="l"/>
              <a:pathLst>
                <a:path h="1256049" w="6579304">
                  <a:moveTo>
                    <a:pt x="0" y="0"/>
                  </a:moveTo>
                  <a:lnTo>
                    <a:pt x="6579304" y="0"/>
                  </a:lnTo>
                  <a:lnTo>
                    <a:pt x="6579304" y="1256049"/>
                  </a:lnTo>
                  <a:lnTo>
                    <a:pt x="0" y="125604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0" y="227007"/>
              <a:ext cx="5338054" cy="802947"/>
            </a:xfrm>
            <a:prstGeom prst="rect">
              <a:avLst/>
            </a:prstGeom>
          </p:spPr>
          <p:txBody>
            <a:bodyPr anchor="t" rtlCol="false" tIns="0" lIns="0" bIns="0" rIns="0">
              <a:spAutoFit/>
            </a:bodyPr>
            <a:lstStyle/>
            <a:p>
              <a:pPr algn="ctr">
                <a:lnSpc>
                  <a:spcPts val="5001"/>
                </a:lnSpc>
              </a:pPr>
              <a:r>
                <a:rPr lang="en-US" sz="3572" spc="550">
                  <a:solidFill>
                    <a:srgbClr val="232E54"/>
                  </a:solidFill>
                  <a:latin typeface="Tek Tall Arabic Bold"/>
                </a:rPr>
                <a:t>Style Transfer</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2308915" y="-8391979"/>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1755122" y="6802389"/>
            <a:ext cx="5567645" cy="4835567"/>
          </a:xfrm>
          <a:custGeom>
            <a:avLst/>
            <a:gdLst/>
            <a:ahLst/>
            <a:cxnLst/>
            <a:rect r="r" b="b" t="t" l="l"/>
            <a:pathLst>
              <a:path h="4835567" w="5567645">
                <a:moveTo>
                  <a:pt x="5567644" y="0"/>
                </a:moveTo>
                <a:lnTo>
                  <a:pt x="0" y="0"/>
                </a:lnTo>
                <a:lnTo>
                  <a:pt x="0" y="4835567"/>
                </a:lnTo>
                <a:lnTo>
                  <a:pt x="5567644" y="4835567"/>
                </a:lnTo>
                <a:lnTo>
                  <a:pt x="5567644" y="0"/>
                </a:lnTo>
                <a:close/>
              </a:path>
            </a:pathLst>
          </a:custGeom>
          <a:blipFill>
            <a:blip r:embed="rId4"/>
            <a:stretch>
              <a:fillRect l="0" t="0" r="0" b="0"/>
            </a:stretch>
          </a:blipFill>
        </p:spPr>
      </p:sp>
      <p:sp>
        <p:nvSpPr>
          <p:cNvPr name="TextBox 6" id="6"/>
          <p:cNvSpPr txBox="true"/>
          <p:nvPr/>
        </p:nvSpPr>
        <p:spPr>
          <a:xfrm rot="0">
            <a:off x="1968982" y="1987133"/>
            <a:ext cx="10573222" cy="2683764"/>
          </a:xfrm>
          <a:prstGeom prst="rect">
            <a:avLst/>
          </a:prstGeom>
        </p:spPr>
        <p:txBody>
          <a:bodyPr anchor="t" rtlCol="false" tIns="0" lIns="0" bIns="0" rIns="0">
            <a:spAutoFit/>
          </a:bodyPr>
          <a:lstStyle/>
          <a:p>
            <a:pPr algn="just">
              <a:lnSpc>
                <a:spcPts val="5376"/>
              </a:lnSpc>
              <a:spcBef>
                <a:spcPct val="0"/>
              </a:spcBef>
            </a:pPr>
            <a:r>
              <a:rPr lang="en-US" sz="3840" spc="30">
                <a:solidFill>
                  <a:srgbClr val="FFFFFF"/>
                </a:solidFill>
                <a:latin typeface="TT Chocolates"/>
              </a:rPr>
              <a:t>Models can be trained to convert images from one domain to another. For example, turning satellite images into maps, black and white photos into color, or sketches into realistic images.</a:t>
            </a:r>
          </a:p>
        </p:txBody>
      </p:sp>
      <p:sp>
        <p:nvSpPr>
          <p:cNvPr name="Freeform 7" id="7"/>
          <p:cNvSpPr/>
          <p:nvPr/>
        </p:nvSpPr>
        <p:spPr>
          <a:xfrm flipH="false" flipV="false" rot="0">
            <a:off x="1978507" y="298687"/>
            <a:ext cx="6744756" cy="1287635"/>
          </a:xfrm>
          <a:custGeom>
            <a:avLst/>
            <a:gdLst/>
            <a:ahLst/>
            <a:cxnLst/>
            <a:rect r="r" b="b" t="t" l="l"/>
            <a:pathLst>
              <a:path h="1287635" w="6744756">
                <a:moveTo>
                  <a:pt x="0" y="0"/>
                </a:moveTo>
                <a:lnTo>
                  <a:pt x="6744755" y="0"/>
                </a:lnTo>
                <a:lnTo>
                  <a:pt x="6744755" y="1287635"/>
                </a:lnTo>
                <a:lnTo>
                  <a:pt x="0" y="12876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880290" y="308212"/>
            <a:ext cx="5171397" cy="1172919"/>
          </a:xfrm>
          <a:prstGeom prst="rect">
            <a:avLst/>
          </a:prstGeom>
        </p:spPr>
        <p:txBody>
          <a:bodyPr anchor="t" rtlCol="false" tIns="0" lIns="0" bIns="0" rIns="0">
            <a:spAutoFit/>
          </a:bodyPr>
          <a:lstStyle/>
          <a:p>
            <a:pPr algn="ctr">
              <a:lnSpc>
                <a:spcPts val="4650"/>
              </a:lnSpc>
            </a:pPr>
            <a:r>
              <a:rPr lang="en-US" sz="3322" spc="511">
                <a:solidFill>
                  <a:srgbClr val="232E54"/>
                </a:solidFill>
                <a:latin typeface="Tek Tall Arabic Bold"/>
              </a:rPr>
              <a:t>Image-to-Image Translation:</a:t>
            </a:r>
          </a:p>
        </p:txBody>
      </p:sp>
      <p:sp>
        <p:nvSpPr>
          <p:cNvPr name="TextBox 9" id="9"/>
          <p:cNvSpPr txBox="true"/>
          <p:nvPr/>
        </p:nvSpPr>
        <p:spPr>
          <a:xfrm rot="0">
            <a:off x="4882958" y="7395225"/>
            <a:ext cx="10573222" cy="2683764"/>
          </a:xfrm>
          <a:prstGeom prst="rect">
            <a:avLst/>
          </a:prstGeom>
        </p:spPr>
        <p:txBody>
          <a:bodyPr anchor="t" rtlCol="false" tIns="0" lIns="0" bIns="0" rIns="0">
            <a:spAutoFit/>
          </a:bodyPr>
          <a:lstStyle/>
          <a:p>
            <a:pPr algn="just">
              <a:lnSpc>
                <a:spcPts val="5376"/>
              </a:lnSpc>
              <a:spcBef>
                <a:spcPct val="0"/>
              </a:spcBef>
            </a:pPr>
            <a:r>
              <a:rPr lang="en-US" sz="3840" spc="30">
                <a:solidFill>
                  <a:srgbClr val="FFFFFF"/>
                </a:solidFill>
                <a:latin typeface="TT Chocolates"/>
              </a:rPr>
              <a:t>Text-to-speech (TTS) systems use AI to convert written text into spoken words. Some advanced models can generate highly natural-sounding human-like voices.</a:t>
            </a:r>
          </a:p>
        </p:txBody>
      </p:sp>
      <p:sp>
        <p:nvSpPr>
          <p:cNvPr name="Freeform 10" id="10"/>
          <p:cNvSpPr/>
          <p:nvPr/>
        </p:nvSpPr>
        <p:spPr>
          <a:xfrm flipH="false" flipV="false" rot="0">
            <a:off x="4759133" y="5706779"/>
            <a:ext cx="6644041" cy="1268408"/>
          </a:xfrm>
          <a:custGeom>
            <a:avLst/>
            <a:gdLst/>
            <a:ahLst/>
            <a:cxnLst/>
            <a:rect r="r" b="b" t="t" l="l"/>
            <a:pathLst>
              <a:path h="1268408" w="6644041">
                <a:moveTo>
                  <a:pt x="0" y="0"/>
                </a:moveTo>
                <a:lnTo>
                  <a:pt x="6644041" y="0"/>
                </a:lnTo>
                <a:lnTo>
                  <a:pt x="6644041" y="1268408"/>
                </a:lnTo>
                <a:lnTo>
                  <a:pt x="0" y="12684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692458" y="5870664"/>
            <a:ext cx="5171397" cy="704925"/>
          </a:xfrm>
          <a:prstGeom prst="rect">
            <a:avLst/>
          </a:prstGeom>
        </p:spPr>
        <p:txBody>
          <a:bodyPr anchor="t" rtlCol="false" tIns="0" lIns="0" bIns="0" rIns="0">
            <a:spAutoFit/>
          </a:bodyPr>
          <a:lstStyle/>
          <a:p>
            <a:pPr algn="ctr">
              <a:lnSpc>
                <a:spcPts val="5770"/>
              </a:lnSpc>
            </a:pPr>
            <a:r>
              <a:rPr lang="en-US" sz="4122" spc="634">
                <a:solidFill>
                  <a:srgbClr val="232E54"/>
                </a:solidFill>
                <a:latin typeface="Tek Tall Arabic Bold"/>
              </a:rPr>
              <a:t>Speech Synthesis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2308915" y="-8391979"/>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1755122" y="6802389"/>
            <a:ext cx="5567645" cy="4835567"/>
          </a:xfrm>
          <a:custGeom>
            <a:avLst/>
            <a:gdLst/>
            <a:ahLst/>
            <a:cxnLst/>
            <a:rect r="r" b="b" t="t" l="l"/>
            <a:pathLst>
              <a:path h="4835567" w="5567645">
                <a:moveTo>
                  <a:pt x="5567644" y="0"/>
                </a:moveTo>
                <a:lnTo>
                  <a:pt x="0" y="0"/>
                </a:lnTo>
                <a:lnTo>
                  <a:pt x="0" y="4835567"/>
                </a:lnTo>
                <a:lnTo>
                  <a:pt x="5567644" y="4835567"/>
                </a:lnTo>
                <a:lnTo>
                  <a:pt x="5567644" y="0"/>
                </a:lnTo>
                <a:close/>
              </a:path>
            </a:pathLst>
          </a:custGeom>
          <a:blipFill>
            <a:blip r:embed="rId4"/>
            <a:stretch>
              <a:fillRect l="0" t="0" r="0" b="0"/>
            </a:stretch>
          </a:blipFill>
        </p:spPr>
      </p:sp>
      <p:sp>
        <p:nvSpPr>
          <p:cNvPr name="TextBox 6" id="6"/>
          <p:cNvSpPr txBox="true"/>
          <p:nvPr/>
        </p:nvSpPr>
        <p:spPr>
          <a:xfrm rot="0">
            <a:off x="1968982" y="1987133"/>
            <a:ext cx="10573222" cy="2683667"/>
          </a:xfrm>
          <a:prstGeom prst="rect">
            <a:avLst/>
          </a:prstGeom>
        </p:spPr>
        <p:txBody>
          <a:bodyPr anchor="t" rtlCol="false" tIns="0" lIns="0" bIns="0" rIns="0">
            <a:spAutoFit/>
          </a:bodyPr>
          <a:lstStyle/>
          <a:p>
            <a:pPr algn="just">
              <a:lnSpc>
                <a:spcPts val="5381"/>
              </a:lnSpc>
              <a:spcBef>
                <a:spcPct val="0"/>
              </a:spcBef>
            </a:pPr>
            <a:r>
              <a:rPr lang="en-US" sz="3843" spc="30">
                <a:solidFill>
                  <a:srgbClr val="FFFFFF"/>
                </a:solidFill>
                <a:latin typeface="TT Chocolates"/>
              </a:rPr>
              <a:t>AI models can enhance the resolution of images, making them sharper and clearer. This is used in applications like upscaling low-resolution images or improving the quality of video content.</a:t>
            </a:r>
          </a:p>
        </p:txBody>
      </p:sp>
      <p:sp>
        <p:nvSpPr>
          <p:cNvPr name="Freeform 7" id="7"/>
          <p:cNvSpPr/>
          <p:nvPr/>
        </p:nvSpPr>
        <p:spPr>
          <a:xfrm flipH="false" flipV="false" rot="0">
            <a:off x="1978507" y="298687"/>
            <a:ext cx="6744756" cy="1287635"/>
          </a:xfrm>
          <a:custGeom>
            <a:avLst/>
            <a:gdLst/>
            <a:ahLst/>
            <a:cxnLst/>
            <a:rect r="r" b="b" t="t" l="l"/>
            <a:pathLst>
              <a:path h="1287635" w="6744756">
                <a:moveTo>
                  <a:pt x="0" y="0"/>
                </a:moveTo>
                <a:lnTo>
                  <a:pt x="6744755" y="0"/>
                </a:lnTo>
                <a:lnTo>
                  <a:pt x="6744755" y="1287635"/>
                </a:lnTo>
                <a:lnTo>
                  <a:pt x="0" y="12876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968982" y="503064"/>
            <a:ext cx="5171397" cy="664920"/>
          </a:xfrm>
          <a:prstGeom prst="rect">
            <a:avLst/>
          </a:prstGeom>
        </p:spPr>
        <p:txBody>
          <a:bodyPr anchor="t" rtlCol="false" tIns="0" lIns="0" bIns="0" rIns="0">
            <a:spAutoFit/>
          </a:bodyPr>
          <a:lstStyle/>
          <a:p>
            <a:pPr algn="ctr">
              <a:lnSpc>
                <a:spcPts val="5350"/>
              </a:lnSpc>
            </a:pPr>
            <a:r>
              <a:rPr lang="en-US" sz="3822" spc="588">
                <a:solidFill>
                  <a:srgbClr val="232E54"/>
                </a:solidFill>
                <a:latin typeface="Tek Tall Arabic Bold"/>
              </a:rPr>
              <a:t>Super-Resolution:</a:t>
            </a:r>
          </a:p>
        </p:txBody>
      </p:sp>
      <p:sp>
        <p:nvSpPr>
          <p:cNvPr name="TextBox 9" id="9"/>
          <p:cNvSpPr txBox="true"/>
          <p:nvPr/>
        </p:nvSpPr>
        <p:spPr>
          <a:xfrm rot="0">
            <a:off x="4194255" y="6667784"/>
            <a:ext cx="10573222" cy="3359942"/>
          </a:xfrm>
          <a:prstGeom prst="rect">
            <a:avLst/>
          </a:prstGeom>
        </p:spPr>
        <p:txBody>
          <a:bodyPr anchor="t" rtlCol="false" tIns="0" lIns="0" bIns="0" rIns="0">
            <a:spAutoFit/>
          </a:bodyPr>
          <a:lstStyle/>
          <a:p>
            <a:pPr algn="just">
              <a:lnSpc>
                <a:spcPts val="5381"/>
              </a:lnSpc>
              <a:spcBef>
                <a:spcPct val="0"/>
              </a:spcBef>
            </a:pPr>
            <a:r>
              <a:rPr lang="en-US" sz="3843" spc="30">
                <a:solidFill>
                  <a:srgbClr val="FFFFFF"/>
                </a:solidFill>
                <a:latin typeface="TT Chocolates"/>
              </a:rPr>
              <a:t>Neural machine translation (NMT) models use AI to automatically translate text from one language to another. These models have significantly improved translation quality compared to traditional methods.</a:t>
            </a:r>
          </a:p>
        </p:txBody>
      </p:sp>
      <p:sp>
        <p:nvSpPr>
          <p:cNvPr name="Freeform 10" id="10"/>
          <p:cNvSpPr/>
          <p:nvPr/>
        </p:nvSpPr>
        <p:spPr>
          <a:xfrm flipH="false" flipV="false" rot="0">
            <a:off x="4108530" y="5204613"/>
            <a:ext cx="6986359" cy="1333759"/>
          </a:xfrm>
          <a:custGeom>
            <a:avLst/>
            <a:gdLst/>
            <a:ahLst/>
            <a:cxnLst/>
            <a:rect r="r" b="b" t="t" l="l"/>
            <a:pathLst>
              <a:path h="1333759" w="6986359">
                <a:moveTo>
                  <a:pt x="0" y="0"/>
                </a:moveTo>
                <a:lnTo>
                  <a:pt x="6986358" y="0"/>
                </a:lnTo>
                <a:lnTo>
                  <a:pt x="6986358" y="1333760"/>
                </a:lnTo>
                <a:lnTo>
                  <a:pt x="0" y="13337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194255" y="5524709"/>
            <a:ext cx="5171397" cy="556334"/>
          </a:xfrm>
          <a:prstGeom prst="rect">
            <a:avLst/>
          </a:prstGeom>
        </p:spPr>
        <p:txBody>
          <a:bodyPr anchor="t" rtlCol="false" tIns="0" lIns="0" bIns="0" rIns="0">
            <a:spAutoFit/>
          </a:bodyPr>
          <a:lstStyle/>
          <a:p>
            <a:pPr algn="ctr">
              <a:lnSpc>
                <a:spcPts val="4510"/>
              </a:lnSpc>
            </a:pPr>
            <a:r>
              <a:rPr lang="en-US" sz="3222" spc="496">
                <a:solidFill>
                  <a:srgbClr val="232E54"/>
                </a:solidFill>
                <a:latin typeface="Tek Tall Arabic Bold"/>
              </a:rPr>
              <a:t>Automated Translation: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382488" y="3863960"/>
            <a:ext cx="5517202" cy="4744793"/>
          </a:xfrm>
          <a:custGeom>
            <a:avLst/>
            <a:gdLst/>
            <a:ahLst/>
            <a:cxnLst/>
            <a:rect r="r" b="b" t="t" l="l"/>
            <a:pathLst>
              <a:path h="4744793" w="5517202">
                <a:moveTo>
                  <a:pt x="0" y="0"/>
                </a:moveTo>
                <a:lnTo>
                  <a:pt x="5517202" y="0"/>
                </a:lnTo>
                <a:lnTo>
                  <a:pt x="5517202"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1330" y="4134903"/>
            <a:ext cx="5217002" cy="1358560"/>
          </a:xfrm>
          <a:prstGeom prst="rect">
            <a:avLst/>
          </a:prstGeom>
        </p:spPr>
        <p:txBody>
          <a:bodyPr anchor="t" rtlCol="false" tIns="0" lIns="0" bIns="0" rIns="0">
            <a:spAutoFit/>
          </a:bodyPr>
          <a:lstStyle/>
          <a:p>
            <a:pPr algn="ctr">
              <a:lnSpc>
                <a:spcPts val="5443"/>
              </a:lnSpc>
            </a:pPr>
            <a:r>
              <a:rPr lang="en-US" sz="3888" spc="174">
                <a:solidFill>
                  <a:srgbClr val="001E70"/>
                </a:solidFill>
                <a:latin typeface="Tek Tall Arabic Bold"/>
              </a:rPr>
              <a:t>Entertainment and Creative Arts:</a:t>
            </a:r>
          </a:p>
        </p:txBody>
      </p:sp>
      <p:sp>
        <p:nvSpPr>
          <p:cNvPr name="TextBox 5" id="5"/>
          <p:cNvSpPr txBox="true"/>
          <p:nvPr/>
        </p:nvSpPr>
        <p:spPr>
          <a:xfrm rot="0">
            <a:off x="924750" y="5474413"/>
            <a:ext cx="4406881" cy="2546206"/>
          </a:xfrm>
          <a:prstGeom prst="rect">
            <a:avLst/>
          </a:prstGeom>
        </p:spPr>
        <p:txBody>
          <a:bodyPr anchor="t" rtlCol="false" tIns="0" lIns="0" bIns="0" rIns="0">
            <a:spAutoFit/>
          </a:bodyPr>
          <a:lstStyle/>
          <a:p>
            <a:pPr algn="just">
              <a:lnSpc>
                <a:spcPts val="4017"/>
              </a:lnSpc>
            </a:pPr>
            <a:r>
              <a:rPr lang="en-US" sz="3555" spc="28">
                <a:solidFill>
                  <a:srgbClr val="001E70"/>
                </a:solidFill>
                <a:latin typeface="TT Chocolates Bold"/>
              </a:rPr>
              <a:t>Used for enhancing the visual experience in movies, television shows, and video games</a:t>
            </a:r>
          </a:p>
        </p:txBody>
      </p:sp>
      <p:sp>
        <p:nvSpPr>
          <p:cNvPr name="TextBox 6" id="6"/>
          <p:cNvSpPr txBox="true"/>
          <p:nvPr/>
        </p:nvSpPr>
        <p:spPr>
          <a:xfrm rot="0">
            <a:off x="1106326" y="1352550"/>
            <a:ext cx="15634688" cy="1512442"/>
          </a:xfrm>
          <a:prstGeom prst="rect">
            <a:avLst/>
          </a:prstGeom>
        </p:spPr>
        <p:txBody>
          <a:bodyPr anchor="t" rtlCol="false" tIns="0" lIns="0" bIns="0" rIns="0">
            <a:spAutoFit/>
          </a:bodyPr>
          <a:lstStyle/>
          <a:p>
            <a:pPr algn="ctr">
              <a:lnSpc>
                <a:spcPts val="11010"/>
              </a:lnSpc>
            </a:pPr>
            <a:r>
              <a:rPr lang="en-US" sz="12099">
                <a:solidFill>
                  <a:srgbClr val="FFFFFF"/>
                </a:solidFill>
                <a:latin typeface="Ara Hamah Alfidaa"/>
              </a:rPr>
              <a:t>Advantages of DeepFake AI</a:t>
            </a:r>
          </a:p>
        </p:txBody>
      </p:sp>
      <p:sp>
        <p:nvSpPr>
          <p:cNvPr name="Freeform 7" id="7"/>
          <p:cNvSpPr/>
          <p:nvPr/>
        </p:nvSpPr>
        <p:spPr>
          <a:xfrm flipH="false" flipV="false" rot="-10800000">
            <a:off x="6284132" y="3863960"/>
            <a:ext cx="5517202" cy="4744793"/>
          </a:xfrm>
          <a:custGeom>
            <a:avLst/>
            <a:gdLst/>
            <a:ahLst/>
            <a:cxnLst/>
            <a:rect r="r" b="b" t="t" l="l"/>
            <a:pathLst>
              <a:path h="4744793" w="5517202">
                <a:moveTo>
                  <a:pt x="0" y="0"/>
                </a:moveTo>
                <a:lnTo>
                  <a:pt x="5517201" y="0"/>
                </a:lnTo>
                <a:lnTo>
                  <a:pt x="5517201"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665443" y="5336618"/>
            <a:ext cx="4542630" cy="2440132"/>
          </a:xfrm>
          <a:prstGeom prst="rect">
            <a:avLst/>
          </a:prstGeom>
        </p:spPr>
        <p:txBody>
          <a:bodyPr anchor="t" rtlCol="false" tIns="0" lIns="0" bIns="0" rIns="0">
            <a:spAutoFit/>
          </a:bodyPr>
          <a:lstStyle/>
          <a:p>
            <a:pPr algn="just">
              <a:lnSpc>
                <a:spcPts val="3852"/>
              </a:lnSpc>
            </a:pPr>
            <a:r>
              <a:rPr lang="en-US" sz="3409" spc="27">
                <a:solidFill>
                  <a:srgbClr val="001E70"/>
                </a:solidFill>
                <a:latin typeface="TT Chocolates Bold"/>
              </a:rPr>
              <a:t>Deepfake tools can simplify content creation for filmmakers, animators, and other digital artists</a:t>
            </a:r>
          </a:p>
        </p:txBody>
      </p:sp>
      <p:sp>
        <p:nvSpPr>
          <p:cNvPr name="Freeform 9" id="9"/>
          <p:cNvSpPr/>
          <p:nvPr/>
        </p:nvSpPr>
        <p:spPr>
          <a:xfrm flipH="false" flipV="false" rot="-10800000">
            <a:off x="12487133" y="3863960"/>
            <a:ext cx="5517202" cy="4744793"/>
          </a:xfrm>
          <a:custGeom>
            <a:avLst/>
            <a:gdLst/>
            <a:ahLst/>
            <a:cxnLst/>
            <a:rect r="r" b="b" t="t" l="l"/>
            <a:pathLst>
              <a:path h="4744793" w="5517202">
                <a:moveTo>
                  <a:pt x="0" y="0"/>
                </a:moveTo>
                <a:lnTo>
                  <a:pt x="5517202" y="0"/>
                </a:lnTo>
                <a:lnTo>
                  <a:pt x="5517202"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6284132" y="4058703"/>
            <a:ext cx="5217002" cy="1277915"/>
          </a:xfrm>
          <a:prstGeom prst="rect">
            <a:avLst/>
          </a:prstGeom>
        </p:spPr>
        <p:txBody>
          <a:bodyPr anchor="t" rtlCol="false" tIns="0" lIns="0" bIns="0" rIns="0">
            <a:spAutoFit/>
          </a:bodyPr>
          <a:lstStyle/>
          <a:p>
            <a:pPr algn="ctr">
              <a:lnSpc>
                <a:spcPts val="5163"/>
              </a:lnSpc>
            </a:pPr>
            <a:r>
              <a:rPr lang="en-US" sz="3688" spc="165">
                <a:solidFill>
                  <a:srgbClr val="001E70"/>
                </a:solidFill>
                <a:latin typeface="Tek Tall Arabic Bold"/>
              </a:rPr>
              <a:t>Accessibility in Content Creation:</a:t>
            </a:r>
          </a:p>
        </p:txBody>
      </p:sp>
      <p:sp>
        <p:nvSpPr>
          <p:cNvPr name="TextBox 11" id="11"/>
          <p:cNvSpPr txBox="true"/>
          <p:nvPr/>
        </p:nvSpPr>
        <p:spPr>
          <a:xfrm rot="0">
            <a:off x="12544283" y="4210361"/>
            <a:ext cx="5217002" cy="656209"/>
          </a:xfrm>
          <a:prstGeom prst="rect">
            <a:avLst/>
          </a:prstGeom>
        </p:spPr>
        <p:txBody>
          <a:bodyPr anchor="t" rtlCol="false" tIns="0" lIns="0" bIns="0" rIns="0">
            <a:spAutoFit/>
          </a:bodyPr>
          <a:lstStyle/>
          <a:p>
            <a:pPr algn="ctr">
              <a:lnSpc>
                <a:spcPts val="5306"/>
              </a:lnSpc>
            </a:pPr>
            <a:r>
              <a:rPr lang="en-US" sz="3790" spc="170">
                <a:solidFill>
                  <a:srgbClr val="001E70"/>
                </a:solidFill>
                <a:latin typeface="Tek Tall Arabic Bold"/>
              </a:rPr>
              <a:t>Training and Simulation:</a:t>
            </a:r>
          </a:p>
        </p:txBody>
      </p:sp>
      <p:sp>
        <p:nvSpPr>
          <p:cNvPr name="Freeform 12" id="12"/>
          <p:cNvSpPr/>
          <p:nvPr/>
        </p:nvSpPr>
        <p:spPr>
          <a:xfrm flipH="false" flipV="false" rot="0">
            <a:off x="-4594380" y="-668555"/>
            <a:ext cx="22355665" cy="15878588"/>
          </a:xfrm>
          <a:custGeom>
            <a:avLst/>
            <a:gdLst/>
            <a:ahLst/>
            <a:cxnLst/>
            <a:rect r="r" b="b" t="t" l="l"/>
            <a:pathLst>
              <a:path h="15878588" w="22355665">
                <a:moveTo>
                  <a:pt x="0" y="0"/>
                </a:moveTo>
                <a:lnTo>
                  <a:pt x="22355665" y="0"/>
                </a:lnTo>
                <a:lnTo>
                  <a:pt x="22355665" y="15878588"/>
                </a:lnTo>
                <a:lnTo>
                  <a:pt x="0" y="15878588"/>
                </a:lnTo>
                <a:lnTo>
                  <a:pt x="0" y="0"/>
                </a:lnTo>
                <a:close/>
              </a:path>
            </a:pathLst>
          </a:custGeom>
          <a:blipFill>
            <a:blip r:embed="rId5">
              <a:alphaModFix amt="53000"/>
            </a:blip>
            <a:stretch>
              <a:fillRect l="0" t="0" r="0" b="0"/>
            </a:stretch>
          </a:blipFill>
        </p:spPr>
      </p:sp>
      <p:sp>
        <p:nvSpPr>
          <p:cNvPr name="TextBox 13" id="13"/>
          <p:cNvSpPr txBox="true"/>
          <p:nvPr/>
        </p:nvSpPr>
        <p:spPr>
          <a:xfrm rot="0">
            <a:off x="12862419" y="4961362"/>
            <a:ext cx="4542630" cy="2925907"/>
          </a:xfrm>
          <a:prstGeom prst="rect">
            <a:avLst/>
          </a:prstGeom>
        </p:spPr>
        <p:txBody>
          <a:bodyPr anchor="t" rtlCol="false" tIns="0" lIns="0" bIns="0" rIns="0">
            <a:spAutoFit/>
          </a:bodyPr>
          <a:lstStyle/>
          <a:p>
            <a:pPr algn="just">
              <a:lnSpc>
                <a:spcPts val="3852"/>
              </a:lnSpc>
            </a:pPr>
            <a:r>
              <a:rPr lang="en-US" sz="3409" spc="27">
                <a:solidFill>
                  <a:srgbClr val="001E70"/>
                </a:solidFill>
                <a:latin typeface="TT Chocolates Bold"/>
              </a:rPr>
              <a:t>Deepfakes can be utilized for training simulations in various fields, such as healthcare, aviation, and law enforcement.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382488" y="3863960"/>
            <a:ext cx="5517202" cy="4744793"/>
          </a:xfrm>
          <a:custGeom>
            <a:avLst/>
            <a:gdLst/>
            <a:ahLst/>
            <a:cxnLst/>
            <a:rect r="r" b="b" t="t" l="l"/>
            <a:pathLst>
              <a:path h="4744793" w="5517202">
                <a:moveTo>
                  <a:pt x="0" y="0"/>
                </a:moveTo>
                <a:lnTo>
                  <a:pt x="5517202" y="0"/>
                </a:lnTo>
                <a:lnTo>
                  <a:pt x="5517202"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1330" y="3920908"/>
            <a:ext cx="5217002" cy="1358560"/>
          </a:xfrm>
          <a:prstGeom prst="rect">
            <a:avLst/>
          </a:prstGeom>
        </p:spPr>
        <p:txBody>
          <a:bodyPr anchor="t" rtlCol="false" tIns="0" lIns="0" bIns="0" rIns="0">
            <a:spAutoFit/>
          </a:bodyPr>
          <a:lstStyle/>
          <a:p>
            <a:pPr algn="ctr">
              <a:lnSpc>
                <a:spcPts val="5443"/>
              </a:lnSpc>
            </a:pPr>
            <a:r>
              <a:rPr lang="en-US" sz="3888" spc="174">
                <a:solidFill>
                  <a:srgbClr val="001E70"/>
                </a:solidFill>
                <a:latin typeface="Tek Tall Arabic Bold"/>
              </a:rPr>
              <a:t>Misinformation and Manipulation:</a:t>
            </a:r>
          </a:p>
        </p:txBody>
      </p:sp>
      <p:sp>
        <p:nvSpPr>
          <p:cNvPr name="TextBox 5" id="5"/>
          <p:cNvSpPr txBox="true"/>
          <p:nvPr/>
        </p:nvSpPr>
        <p:spPr>
          <a:xfrm rot="0">
            <a:off x="786390" y="5288993"/>
            <a:ext cx="4406881" cy="2588779"/>
          </a:xfrm>
          <a:prstGeom prst="rect">
            <a:avLst/>
          </a:prstGeom>
        </p:spPr>
        <p:txBody>
          <a:bodyPr anchor="t" rtlCol="false" tIns="0" lIns="0" bIns="0" rIns="0">
            <a:spAutoFit/>
          </a:bodyPr>
          <a:lstStyle/>
          <a:p>
            <a:pPr algn="just">
              <a:lnSpc>
                <a:spcPts val="3375"/>
              </a:lnSpc>
            </a:pPr>
            <a:r>
              <a:rPr lang="en-US" sz="2986" spc="23">
                <a:solidFill>
                  <a:srgbClr val="001E70"/>
                </a:solidFill>
                <a:latin typeface="TT Chocolates Bold"/>
              </a:rPr>
              <a:t>Most significant drawbacks of deepfake is its potential for spreading misinformation and manipulating public perception</a:t>
            </a:r>
          </a:p>
        </p:txBody>
      </p:sp>
      <p:sp>
        <p:nvSpPr>
          <p:cNvPr name="TextBox 6" id="6"/>
          <p:cNvSpPr txBox="true"/>
          <p:nvPr/>
        </p:nvSpPr>
        <p:spPr>
          <a:xfrm rot="0">
            <a:off x="1106326" y="1352550"/>
            <a:ext cx="15634688" cy="1512442"/>
          </a:xfrm>
          <a:prstGeom prst="rect">
            <a:avLst/>
          </a:prstGeom>
        </p:spPr>
        <p:txBody>
          <a:bodyPr anchor="t" rtlCol="false" tIns="0" lIns="0" bIns="0" rIns="0">
            <a:spAutoFit/>
          </a:bodyPr>
          <a:lstStyle/>
          <a:p>
            <a:pPr algn="ctr">
              <a:lnSpc>
                <a:spcPts val="11010"/>
              </a:lnSpc>
            </a:pPr>
            <a:r>
              <a:rPr lang="en-US" sz="12099">
                <a:solidFill>
                  <a:srgbClr val="FFFFFF"/>
                </a:solidFill>
                <a:latin typeface="Ara Hamah Alfidaa"/>
              </a:rPr>
              <a:t>DisAdvantages of DeepFake AI</a:t>
            </a:r>
          </a:p>
        </p:txBody>
      </p:sp>
      <p:sp>
        <p:nvSpPr>
          <p:cNvPr name="Freeform 7" id="7"/>
          <p:cNvSpPr/>
          <p:nvPr/>
        </p:nvSpPr>
        <p:spPr>
          <a:xfrm flipH="false" flipV="false" rot="-10800000">
            <a:off x="6284132" y="3863960"/>
            <a:ext cx="5517202" cy="4744793"/>
          </a:xfrm>
          <a:custGeom>
            <a:avLst/>
            <a:gdLst/>
            <a:ahLst/>
            <a:cxnLst/>
            <a:rect r="r" b="b" t="t" l="l"/>
            <a:pathLst>
              <a:path h="4744793" w="5517202">
                <a:moveTo>
                  <a:pt x="0" y="0"/>
                </a:moveTo>
                <a:lnTo>
                  <a:pt x="5517201" y="0"/>
                </a:lnTo>
                <a:lnTo>
                  <a:pt x="5517201"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652355" y="4866570"/>
            <a:ext cx="4542630" cy="2762204"/>
          </a:xfrm>
          <a:prstGeom prst="rect">
            <a:avLst/>
          </a:prstGeom>
        </p:spPr>
        <p:txBody>
          <a:bodyPr anchor="t" rtlCol="false" tIns="0" lIns="0" bIns="0" rIns="0">
            <a:spAutoFit/>
          </a:bodyPr>
          <a:lstStyle/>
          <a:p>
            <a:pPr algn="just">
              <a:lnSpc>
                <a:spcPts val="3626"/>
              </a:lnSpc>
            </a:pPr>
            <a:r>
              <a:rPr lang="en-US" sz="3209" spc="25">
                <a:solidFill>
                  <a:srgbClr val="001E70"/>
                </a:solidFill>
                <a:latin typeface="TT Chocolates Bold"/>
              </a:rPr>
              <a:t>Deepfakes raise serious privacy concerns as they can be used to create fabricated content that invades an individual's personal space.</a:t>
            </a:r>
          </a:p>
        </p:txBody>
      </p:sp>
      <p:sp>
        <p:nvSpPr>
          <p:cNvPr name="Freeform 9" id="9"/>
          <p:cNvSpPr/>
          <p:nvPr/>
        </p:nvSpPr>
        <p:spPr>
          <a:xfrm flipH="false" flipV="false" rot="-10800000">
            <a:off x="12487133" y="3863960"/>
            <a:ext cx="5517202" cy="4744793"/>
          </a:xfrm>
          <a:custGeom>
            <a:avLst/>
            <a:gdLst/>
            <a:ahLst/>
            <a:cxnLst/>
            <a:rect r="r" b="b" t="t" l="l"/>
            <a:pathLst>
              <a:path h="4744793" w="5517202">
                <a:moveTo>
                  <a:pt x="0" y="0"/>
                </a:moveTo>
                <a:lnTo>
                  <a:pt x="5517202" y="0"/>
                </a:lnTo>
                <a:lnTo>
                  <a:pt x="5517202" y="4744793"/>
                </a:lnTo>
                <a:lnTo>
                  <a:pt x="0" y="47447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6284132" y="4058703"/>
            <a:ext cx="5217002" cy="630215"/>
          </a:xfrm>
          <a:prstGeom prst="rect">
            <a:avLst/>
          </a:prstGeom>
        </p:spPr>
        <p:txBody>
          <a:bodyPr anchor="t" rtlCol="false" tIns="0" lIns="0" bIns="0" rIns="0">
            <a:spAutoFit/>
          </a:bodyPr>
          <a:lstStyle/>
          <a:p>
            <a:pPr algn="ctr">
              <a:lnSpc>
                <a:spcPts val="5163"/>
              </a:lnSpc>
            </a:pPr>
            <a:r>
              <a:rPr lang="en-US" sz="3688" spc="165">
                <a:solidFill>
                  <a:srgbClr val="001E70"/>
                </a:solidFill>
                <a:latin typeface="Tek Tall Arabic Bold"/>
              </a:rPr>
              <a:t>Privacy Concerns:</a:t>
            </a:r>
          </a:p>
        </p:txBody>
      </p:sp>
      <p:sp>
        <p:nvSpPr>
          <p:cNvPr name="TextBox 11" id="11"/>
          <p:cNvSpPr txBox="true"/>
          <p:nvPr/>
        </p:nvSpPr>
        <p:spPr>
          <a:xfrm rot="0">
            <a:off x="12391883" y="3898646"/>
            <a:ext cx="5217002" cy="1225804"/>
          </a:xfrm>
          <a:prstGeom prst="rect">
            <a:avLst/>
          </a:prstGeom>
        </p:spPr>
        <p:txBody>
          <a:bodyPr anchor="t" rtlCol="false" tIns="0" lIns="0" bIns="0" rIns="0">
            <a:spAutoFit/>
          </a:bodyPr>
          <a:lstStyle/>
          <a:p>
            <a:pPr algn="ctr">
              <a:lnSpc>
                <a:spcPts val="4886"/>
              </a:lnSpc>
            </a:pPr>
            <a:r>
              <a:rPr lang="en-US" sz="3490" spc="157">
                <a:solidFill>
                  <a:srgbClr val="001E70"/>
                </a:solidFill>
                <a:latin typeface="Tek Tall Arabic Bold"/>
              </a:rPr>
              <a:t>Security Threats and Fraud:</a:t>
            </a:r>
          </a:p>
        </p:txBody>
      </p:sp>
      <p:sp>
        <p:nvSpPr>
          <p:cNvPr name="TextBox 12" id="12"/>
          <p:cNvSpPr txBox="true"/>
          <p:nvPr/>
        </p:nvSpPr>
        <p:spPr>
          <a:xfrm rot="0">
            <a:off x="12858608" y="5275256"/>
            <a:ext cx="4542630" cy="2186513"/>
          </a:xfrm>
          <a:prstGeom prst="rect">
            <a:avLst/>
          </a:prstGeom>
        </p:spPr>
        <p:txBody>
          <a:bodyPr anchor="t" rtlCol="false" tIns="0" lIns="0" bIns="0" rIns="0">
            <a:spAutoFit/>
          </a:bodyPr>
          <a:lstStyle/>
          <a:p>
            <a:pPr algn="just">
              <a:lnSpc>
                <a:spcPts val="4304"/>
              </a:lnSpc>
            </a:pPr>
            <a:r>
              <a:rPr lang="en-US" sz="3809" spc="30">
                <a:solidFill>
                  <a:srgbClr val="001E70"/>
                </a:solidFill>
                <a:latin typeface="TT Chocolates Bold"/>
              </a:rPr>
              <a:t>Deepfakes can be exploited for various security threats and fraudulent activities.</a:t>
            </a:r>
          </a:p>
        </p:txBody>
      </p:sp>
      <p:sp>
        <p:nvSpPr>
          <p:cNvPr name="Freeform 13" id="13"/>
          <p:cNvSpPr/>
          <p:nvPr/>
        </p:nvSpPr>
        <p:spPr>
          <a:xfrm flipH="false" flipV="false" rot="0">
            <a:off x="-2390459" y="-1976059"/>
            <a:ext cx="22355665" cy="15878588"/>
          </a:xfrm>
          <a:custGeom>
            <a:avLst/>
            <a:gdLst/>
            <a:ahLst/>
            <a:cxnLst/>
            <a:rect r="r" b="b" t="t" l="l"/>
            <a:pathLst>
              <a:path h="15878588" w="22355665">
                <a:moveTo>
                  <a:pt x="0" y="0"/>
                </a:moveTo>
                <a:lnTo>
                  <a:pt x="22355665" y="0"/>
                </a:lnTo>
                <a:lnTo>
                  <a:pt x="22355665" y="15878588"/>
                </a:lnTo>
                <a:lnTo>
                  <a:pt x="0" y="15878588"/>
                </a:lnTo>
                <a:lnTo>
                  <a:pt x="0" y="0"/>
                </a:lnTo>
                <a:close/>
              </a:path>
            </a:pathLst>
          </a:custGeom>
          <a:blipFill>
            <a:blip r:embed="rId5">
              <a:alphaModFix amt="53000"/>
            </a:blip>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5322489">
            <a:off x="4471711" y="-1871268"/>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a:grpSpLocks noChangeAspect="true"/>
          </p:cNvGrpSpPr>
          <p:nvPr/>
        </p:nvGrpSpPr>
        <p:grpSpPr>
          <a:xfrm rot="0">
            <a:off x="11528387" y="950607"/>
            <a:ext cx="5866018" cy="8385786"/>
            <a:chOff x="0" y="0"/>
            <a:chExt cx="4434840" cy="6339840"/>
          </a:xfrm>
        </p:grpSpPr>
        <p:sp>
          <p:nvSpPr>
            <p:cNvPr name="Freeform 5" id="5"/>
            <p:cNvSpPr/>
            <p:nvPr/>
          </p:nvSpPr>
          <p:spPr>
            <a:xfrm flipH="false" flipV="false" rot="0">
              <a:off x="0" y="436880"/>
              <a:ext cx="4064000" cy="5902960"/>
            </a:xfrm>
            <a:custGeom>
              <a:avLst/>
              <a:gdLst/>
              <a:ahLst/>
              <a:cxnLst/>
              <a:rect r="r" b="b" t="t" l="l"/>
              <a:pathLst>
                <a:path h="5902960" w="4064000">
                  <a:moveTo>
                    <a:pt x="4064000" y="5902960"/>
                  </a:moveTo>
                  <a:lnTo>
                    <a:pt x="0" y="5902960"/>
                  </a:lnTo>
                  <a:lnTo>
                    <a:pt x="0" y="0"/>
                  </a:lnTo>
                  <a:lnTo>
                    <a:pt x="4064000" y="0"/>
                  </a:lnTo>
                  <a:lnTo>
                    <a:pt x="4064000" y="5902960"/>
                  </a:lnTo>
                  <a:close/>
                </a:path>
              </a:pathLst>
            </a:custGeom>
            <a:blipFill>
              <a:blip r:embed="rId4"/>
              <a:stretch>
                <a:fillRect l="-54644" t="0" r="-103577" b="0"/>
              </a:stretch>
            </a:blipFill>
          </p:spPr>
        </p:sp>
        <p:sp>
          <p:nvSpPr>
            <p:cNvPr name="Freeform 6" id="6"/>
            <p:cNvSpPr/>
            <p:nvPr/>
          </p:nvSpPr>
          <p:spPr>
            <a:xfrm flipH="false" flipV="false" rot="0">
              <a:off x="50800" y="50800"/>
              <a:ext cx="4333240" cy="6239510"/>
            </a:xfrm>
            <a:custGeom>
              <a:avLst/>
              <a:gdLst/>
              <a:ahLst/>
              <a:cxnLst/>
              <a:rect r="r" b="b" t="t" l="l"/>
              <a:pathLst>
                <a:path h="6239510" w="4333240">
                  <a:moveTo>
                    <a:pt x="4333240" y="335280"/>
                  </a:moveTo>
                  <a:lnTo>
                    <a:pt x="0" y="335280"/>
                  </a:lnTo>
                  <a:lnTo>
                    <a:pt x="0" y="0"/>
                  </a:lnTo>
                  <a:lnTo>
                    <a:pt x="4333240" y="0"/>
                  </a:lnTo>
                  <a:lnTo>
                    <a:pt x="4333240" y="335280"/>
                  </a:lnTo>
                  <a:close/>
                  <a:moveTo>
                    <a:pt x="4333240" y="5970270"/>
                  </a:moveTo>
                  <a:lnTo>
                    <a:pt x="4064000" y="5970270"/>
                  </a:lnTo>
                  <a:lnTo>
                    <a:pt x="4064000" y="6239510"/>
                  </a:lnTo>
                  <a:lnTo>
                    <a:pt x="4333240" y="6239510"/>
                  </a:lnTo>
                  <a:lnTo>
                    <a:pt x="4333240" y="5970270"/>
                  </a:lnTo>
                  <a:close/>
                </a:path>
              </a:pathLst>
            </a:custGeom>
            <a:solidFill>
              <a:srgbClr val="E57EFF"/>
            </a:solidFill>
          </p:spPr>
        </p:sp>
        <p:sp>
          <p:nvSpPr>
            <p:cNvPr name="Freeform 7" id="7"/>
            <p:cNvSpPr/>
            <p:nvPr/>
          </p:nvSpPr>
          <p:spPr>
            <a:xfrm flipH="false" flipV="false" rot="0">
              <a:off x="196850" y="165100"/>
              <a:ext cx="811530" cy="119380"/>
            </a:xfrm>
            <a:custGeom>
              <a:avLst/>
              <a:gdLst/>
              <a:ahLst/>
              <a:cxnLst/>
              <a:rect r="r" b="b" t="t" l="l"/>
              <a:pathLst>
                <a:path h="119380" w="811530">
                  <a:moveTo>
                    <a:pt x="119380" y="59690"/>
                  </a:moveTo>
                  <a:cubicBezTo>
                    <a:pt x="119380" y="92710"/>
                    <a:pt x="92710" y="119380"/>
                    <a:pt x="59690" y="119380"/>
                  </a:cubicBezTo>
                  <a:cubicBezTo>
                    <a:pt x="26670" y="119380"/>
                    <a:pt x="0" y="92710"/>
                    <a:pt x="0" y="59690"/>
                  </a:cubicBezTo>
                  <a:cubicBezTo>
                    <a:pt x="0" y="26670"/>
                    <a:pt x="26670" y="0"/>
                    <a:pt x="59690" y="0"/>
                  </a:cubicBezTo>
                  <a:cubicBezTo>
                    <a:pt x="92710" y="0"/>
                    <a:pt x="119380" y="26670"/>
                    <a:pt x="119380" y="59690"/>
                  </a:cubicBezTo>
                  <a:close/>
                  <a:moveTo>
                    <a:pt x="406400" y="0"/>
                  </a:moveTo>
                  <a:cubicBezTo>
                    <a:pt x="373380" y="0"/>
                    <a:pt x="346710" y="26670"/>
                    <a:pt x="346710" y="59690"/>
                  </a:cubicBezTo>
                  <a:cubicBezTo>
                    <a:pt x="346710" y="92710"/>
                    <a:pt x="373380" y="119380"/>
                    <a:pt x="406400" y="119380"/>
                  </a:cubicBezTo>
                  <a:cubicBezTo>
                    <a:pt x="439420" y="119380"/>
                    <a:pt x="466090" y="92710"/>
                    <a:pt x="466090" y="59690"/>
                  </a:cubicBezTo>
                  <a:cubicBezTo>
                    <a:pt x="466090" y="26670"/>
                    <a:pt x="439420" y="0"/>
                    <a:pt x="406400" y="0"/>
                  </a:cubicBezTo>
                  <a:close/>
                  <a:moveTo>
                    <a:pt x="751840" y="0"/>
                  </a:moveTo>
                  <a:cubicBezTo>
                    <a:pt x="718820" y="0"/>
                    <a:pt x="692150" y="26670"/>
                    <a:pt x="692150" y="59690"/>
                  </a:cubicBezTo>
                  <a:cubicBezTo>
                    <a:pt x="692150" y="92710"/>
                    <a:pt x="718820" y="119380"/>
                    <a:pt x="751840" y="119380"/>
                  </a:cubicBezTo>
                  <a:cubicBezTo>
                    <a:pt x="784860" y="119380"/>
                    <a:pt x="811530" y="92710"/>
                    <a:pt x="811530" y="59690"/>
                  </a:cubicBezTo>
                  <a:cubicBezTo>
                    <a:pt x="811530" y="26670"/>
                    <a:pt x="784860" y="0"/>
                    <a:pt x="751840" y="0"/>
                  </a:cubicBezTo>
                  <a:close/>
                </a:path>
              </a:pathLst>
            </a:custGeom>
            <a:solidFill>
              <a:srgbClr val="FFFFFF"/>
            </a:solidFill>
          </p:spPr>
        </p:sp>
        <p:sp>
          <p:nvSpPr>
            <p:cNvPr name="Freeform 8" id="8"/>
            <p:cNvSpPr/>
            <p:nvPr/>
          </p:nvSpPr>
          <p:spPr>
            <a:xfrm flipH="false" flipV="false" rot="0">
              <a:off x="4114800" y="438150"/>
              <a:ext cx="269240" cy="5532120"/>
            </a:xfrm>
            <a:custGeom>
              <a:avLst/>
              <a:gdLst/>
              <a:ahLst/>
              <a:cxnLst/>
              <a:rect r="r" b="b" t="t" l="l"/>
              <a:pathLst>
                <a:path h="5532120" w="269240">
                  <a:moveTo>
                    <a:pt x="269240" y="5532120"/>
                  </a:moveTo>
                  <a:lnTo>
                    <a:pt x="0" y="5532120"/>
                  </a:lnTo>
                  <a:lnTo>
                    <a:pt x="0" y="0"/>
                  </a:lnTo>
                  <a:lnTo>
                    <a:pt x="269240" y="0"/>
                  </a:lnTo>
                  <a:lnTo>
                    <a:pt x="269240" y="5532120"/>
                  </a:lnTo>
                  <a:close/>
                </a:path>
              </a:pathLst>
            </a:custGeom>
            <a:solidFill>
              <a:srgbClr val="FFFFFF"/>
            </a:solidFill>
          </p:spPr>
        </p:sp>
        <p:sp>
          <p:nvSpPr>
            <p:cNvPr name="Freeform 9" id="9"/>
            <p:cNvSpPr/>
            <p:nvPr/>
          </p:nvSpPr>
          <p:spPr>
            <a:xfrm flipH="false" flipV="false" rot="0">
              <a:off x="0" y="0"/>
              <a:ext cx="4434840" cy="6338570"/>
            </a:xfrm>
            <a:custGeom>
              <a:avLst/>
              <a:gdLst/>
              <a:ahLst/>
              <a:cxnLst/>
              <a:rect r="r" b="b" t="t" l="l"/>
              <a:pathLst>
                <a:path h="6338570" w="4434840">
                  <a:moveTo>
                    <a:pt x="4147820" y="5826760"/>
                  </a:moveTo>
                  <a:lnTo>
                    <a:pt x="4182110" y="5788660"/>
                  </a:lnTo>
                  <a:lnTo>
                    <a:pt x="4250690" y="5849620"/>
                  </a:lnTo>
                  <a:lnTo>
                    <a:pt x="4319270" y="5788660"/>
                  </a:lnTo>
                  <a:lnTo>
                    <a:pt x="4353560" y="5826760"/>
                  </a:lnTo>
                  <a:lnTo>
                    <a:pt x="4251960" y="5919470"/>
                  </a:lnTo>
                  <a:lnTo>
                    <a:pt x="4147820" y="5826760"/>
                  </a:lnTo>
                  <a:close/>
                  <a:moveTo>
                    <a:pt x="4182110" y="5567680"/>
                  </a:moveTo>
                  <a:lnTo>
                    <a:pt x="4250690" y="5506720"/>
                  </a:lnTo>
                  <a:lnTo>
                    <a:pt x="4319270" y="5567680"/>
                  </a:lnTo>
                  <a:lnTo>
                    <a:pt x="4353560" y="5529580"/>
                  </a:lnTo>
                  <a:lnTo>
                    <a:pt x="4251960" y="5436870"/>
                  </a:lnTo>
                  <a:lnTo>
                    <a:pt x="4150360" y="5529580"/>
                  </a:lnTo>
                  <a:lnTo>
                    <a:pt x="4182110" y="5567680"/>
                  </a:lnTo>
                  <a:close/>
                  <a:moveTo>
                    <a:pt x="4434840" y="0"/>
                  </a:moveTo>
                  <a:lnTo>
                    <a:pt x="4434840" y="387350"/>
                  </a:lnTo>
                  <a:lnTo>
                    <a:pt x="4434840" y="438150"/>
                  </a:lnTo>
                  <a:lnTo>
                    <a:pt x="4434840" y="5351780"/>
                  </a:lnTo>
                  <a:lnTo>
                    <a:pt x="4434840" y="5403850"/>
                  </a:lnTo>
                  <a:lnTo>
                    <a:pt x="4434840" y="5660390"/>
                  </a:lnTo>
                  <a:lnTo>
                    <a:pt x="4434840" y="5721350"/>
                  </a:lnTo>
                  <a:lnTo>
                    <a:pt x="4434840" y="5969000"/>
                  </a:lnTo>
                  <a:lnTo>
                    <a:pt x="4434840" y="6029960"/>
                  </a:lnTo>
                  <a:lnTo>
                    <a:pt x="4434840" y="6338570"/>
                  </a:lnTo>
                  <a:lnTo>
                    <a:pt x="4064000" y="6338570"/>
                  </a:lnTo>
                  <a:lnTo>
                    <a:pt x="4064000" y="6338570"/>
                  </a:lnTo>
                  <a:lnTo>
                    <a:pt x="0" y="6338570"/>
                  </a:lnTo>
                  <a:lnTo>
                    <a:pt x="0" y="436880"/>
                  </a:lnTo>
                  <a:lnTo>
                    <a:pt x="0" y="436880"/>
                  </a:lnTo>
                  <a:lnTo>
                    <a:pt x="0" y="0"/>
                  </a:lnTo>
                  <a:lnTo>
                    <a:pt x="4434840" y="0"/>
                  </a:lnTo>
                  <a:close/>
                  <a:moveTo>
                    <a:pt x="50800" y="386080"/>
                  </a:moveTo>
                  <a:lnTo>
                    <a:pt x="4384040" y="386080"/>
                  </a:lnTo>
                  <a:lnTo>
                    <a:pt x="4384040" y="50800"/>
                  </a:lnTo>
                  <a:lnTo>
                    <a:pt x="50800" y="50800"/>
                  </a:lnTo>
                  <a:lnTo>
                    <a:pt x="50800" y="386080"/>
                  </a:lnTo>
                  <a:close/>
                  <a:moveTo>
                    <a:pt x="4064000" y="6031230"/>
                  </a:moveTo>
                  <a:lnTo>
                    <a:pt x="4064000" y="5970270"/>
                  </a:lnTo>
                  <a:lnTo>
                    <a:pt x="4064000" y="5722620"/>
                  </a:lnTo>
                  <a:lnTo>
                    <a:pt x="4064000" y="5661660"/>
                  </a:lnTo>
                  <a:lnTo>
                    <a:pt x="4064000" y="5405120"/>
                  </a:lnTo>
                  <a:lnTo>
                    <a:pt x="4064000" y="5353050"/>
                  </a:lnTo>
                  <a:lnTo>
                    <a:pt x="4064000" y="436880"/>
                  </a:lnTo>
                  <a:lnTo>
                    <a:pt x="50800" y="436880"/>
                  </a:lnTo>
                  <a:lnTo>
                    <a:pt x="50800" y="6289040"/>
                  </a:lnTo>
                  <a:lnTo>
                    <a:pt x="4064000" y="6289040"/>
                  </a:lnTo>
                  <a:lnTo>
                    <a:pt x="4064000" y="6031230"/>
                  </a:lnTo>
                  <a:close/>
                  <a:moveTo>
                    <a:pt x="4384040" y="5403850"/>
                  </a:moveTo>
                  <a:lnTo>
                    <a:pt x="4114800" y="5403850"/>
                  </a:lnTo>
                  <a:lnTo>
                    <a:pt x="4114800" y="5660390"/>
                  </a:lnTo>
                  <a:lnTo>
                    <a:pt x="4384040" y="5660390"/>
                  </a:lnTo>
                  <a:lnTo>
                    <a:pt x="4384040" y="5403850"/>
                  </a:lnTo>
                  <a:close/>
                  <a:moveTo>
                    <a:pt x="4114800" y="5721350"/>
                  </a:moveTo>
                  <a:lnTo>
                    <a:pt x="4114800" y="5969000"/>
                  </a:lnTo>
                  <a:lnTo>
                    <a:pt x="4384040" y="5969000"/>
                  </a:lnTo>
                  <a:lnTo>
                    <a:pt x="4384040" y="5721350"/>
                  </a:lnTo>
                  <a:lnTo>
                    <a:pt x="4114800" y="5721350"/>
                  </a:lnTo>
                  <a:close/>
                  <a:moveTo>
                    <a:pt x="4384040" y="6031230"/>
                  </a:moveTo>
                  <a:lnTo>
                    <a:pt x="4114800" y="6031230"/>
                  </a:lnTo>
                  <a:lnTo>
                    <a:pt x="4114800" y="6289040"/>
                  </a:lnTo>
                  <a:lnTo>
                    <a:pt x="4384040" y="6289040"/>
                  </a:lnTo>
                  <a:lnTo>
                    <a:pt x="4384040" y="6031230"/>
                  </a:lnTo>
                  <a:close/>
                  <a:moveTo>
                    <a:pt x="4384040" y="5351780"/>
                  </a:moveTo>
                  <a:lnTo>
                    <a:pt x="4384040" y="438150"/>
                  </a:lnTo>
                  <a:lnTo>
                    <a:pt x="4114800" y="438150"/>
                  </a:lnTo>
                  <a:lnTo>
                    <a:pt x="4114800" y="5351780"/>
                  </a:lnTo>
                  <a:lnTo>
                    <a:pt x="4384040" y="5351780"/>
                  </a:lnTo>
                  <a:close/>
                  <a:moveTo>
                    <a:pt x="367030" y="224790"/>
                  </a:moveTo>
                  <a:cubicBezTo>
                    <a:pt x="367030" y="285750"/>
                    <a:pt x="317500" y="335280"/>
                    <a:pt x="256540" y="335280"/>
                  </a:cubicBezTo>
                  <a:cubicBezTo>
                    <a:pt x="195580" y="335280"/>
                    <a:pt x="146050" y="285750"/>
                    <a:pt x="146050" y="224790"/>
                  </a:cubicBezTo>
                  <a:cubicBezTo>
                    <a:pt x="146050" y="163830"/>
                    <a:pt x="195580" y="114300"/>
                    <a:pt x="256540" y="114300"/>
                  </a:cubicBezTo>
                  <a:cubicBezTo>
                    <a:pt x="317500" y="114300"/>
                    <a:pt x="367030" y="163830"/>
                    <a:pt x="367030" y="224790"/>
                  </a:cubicBezTo>
                  <a:close/>
                  <a:moveTo>
                    <a:pt x="316230" y="224790"/>
                  </a:moveTo>
                  <a:cubicBezTo>
                    <a:pt x="316230" y="191770"/>
                    <a:pt x="289560" y="165100"/>
                    <a:pt x="256540" y="165100"/>
                  </a:cubicBezTo>
                  <a:cubicBezTo>
                    <a:pt x="223520" y="165100"/>
                    <a:pt x="196850" y="191770"/>
                    <a:pt x="196850" y="224790"/>
                  </a:cubicBezTo>
                  <a:cubicBezTo>
                    <a:pt x="196850" y="257810"/>
                    <a:pt x="223520" y="284480"/>
                    <a:pt x="256540" y="284480"/>
                  </a:cubicBezTo>
                  <a:cubicBezTo>
                    <a:pt x="289560" y="285750"/>
                    <a:pt x="316230" y="257810"/>
                    <a:pt x="316230" y="224790"/>
                  </a:cubicBezTo>
                  <a:close/>
                  <a:moveTo>
                    <a:pt x="713740" y="224790"/>
                  </a:moveTo>
                  <a:cubicBezTo>
                    <a:pt x="713740" y="285750"/>
                    <a:pt x="664210" y="335280"/>
                    <a:pt x="603250" y="335280"/>
                  </a:cubicBezTo>
                  <a:cubicBezTo>
                    <a:pt x="542290" y="335280"/>
                    <a:pt x="492760" y="285750"/>
                    <a:pt x="492760" y="224790"/>
                  </a:cubicBezTo>
                  <a:cubicBezTo>
                    <a:pt x="492760" y="163830"/>
                    <a:pt x="541020" y="114300"/>
                    <a:pt x="603250" y="114300"/>
                  </a:cubicBezTo>
                  <a:cubicBezTo>
                    <a:pt x="664210" y="114300"/>
                    <a:pt x="713740" y="163830"/>
                    <a:pt x="713740" y="224790"/>
                  </a:cubicBezTo>
                  <a:close/>
                  <a:moveTo>
                    <a:pt x="662940" y="224790"/>
                  </a:moveTo>
                  <a:cubicBezTo>
                    <a:pt x="662940" y="191770"/>
                    <a:pt x="636270" y="165100"/>
                    <a:pt x="603250" y="165100"/>
                  </a:cubicBezTo>
                  <a:cubicBezTo>
                    <a:pt x="570230" y="165100"/>
                    <a:pt x="543560" y="191770"/>
                    <a:pt x="543560" y="224790"/>
                  </a:cubicBezTo>
                  <a:cubicBezTo>
                    <a:pt x="543560" y="257810"/>
                    <a:pt x="570230" y="284480"/>
                    <a:pt x="603250" y="284480"/>
                  </a:cubicBezTo>
                  <a:cubicBezTo>
                    <a:pt x="636270" y="285750"/>
                    <a:pt x="662940" y="257810"/>
                    <a:pt x="662940" y="224790"/>
                  </a:cubicBezTo>
                  <a:close/>
                  <a:moveTo>
                    <a:pt x="1060450" y="224790"/>
                  </a:moveTo>
                  <a:cubicBezTo>
                    <a:pt x="1060450" y="285750"/>
                    <a:pt x="1010920" y="335280"/>
                    <a:pt x="949960" y="335280"/>
                  </a:cubicBezTo>
                  <a:cubicBezTo>
                    <a:pt x="889000" y="335280"/>
                    <a:pt x="839470" y="285750"/>
                    <a:pt x="839470" y="224790"/>
                  </a:cubicBezTo>
                  <a:cubicBezTo>
                    <a:pt x="839470" y="163830"/>
                    <a:pt x="887730" y="114300"/>
                    <a:pt x="948690" y="114300"/>
                  </a:cubicBezTo>
                  <a:cubicBezTo>
                    <a:pt x="1009650" y="114300"/>
                    <a:pt x="1060450" y="163830"/>
                    <a:pt x="1060450" y="224790"/>
                  </a:cubicBezTo>
                  <a:close/>
                  <a:moveTo>
                    <a:pt x="1009650" y="224790"/>
                  </a:moveTo>
                  <a:cubicBezTo>
                    <a:pt x="1009650" y="191770"/>
                    <a:pt x="982980" y="165100"/>
                    <a:pt x="949960" y="165100"/>
                  </a:cubicBezTo>
                  <a:cubicBezTo>
                    <a:pt x="916940" y="165100"/>
                    <a:pt x="890270" y="191770"/>
                    <a:pt x="890270" y="224790"/>
                  </a:cubicBezTo>
                  <a:cubicBezTo>
                    <a:pt x="890270" y="257810"/>
                    <a:pt x="916940" y="284480"/>
                    <a:pt x="949960" y="284480"/>
                  </a:cubicBezTo>
                  <a:cubicBezTo>
                    <a:pt x="981710" y="285750"/>
                    <a:pt x="1009650" y="257810"/>
                    <a:pt x="1009650" y="224790"/>
                  </a:cubicBezTo>
                  <a:close/>
                  <a:moveTo>
                    <a:pt x="1207770" y="304800"/>
                  </a:moveTo>
                  <a:lnTo>
                    <a:pt x="4263390" y="304800"/>
                  </a:lnTo>
                  <a:lnTo>
                    <a:pt x="4263390" y="254000"/>
                  </a:lnTo>
                  <a:lnTo>
                    <a:pt x="1207770" y="254000"/>
                  </a:lnTo>
                  <a:lnTo>
                    <a:pt x="1207770" y="304800"/>
                  </a:lnTo>
                  <a:close/>
                  <a:moveTo>
                    <a:pt x="1207770" y="177800"/>
                  </a:moveTo>
                  <a:lnTo>
                    <a:pt x="4263390" y="177800"/>
                  </a:lnTo>
                  <a:lnTo>
                    <a:pt x="4263390" y="127000"/>
                  </a:lnTo>
                  <a:lnTo>
                    <a:pt x="1207770" y="127000"/>
                  </a:lnTo>
                  <a:lnTo>
                    <a:pt x="1207770" y="177800"/>
                  </a:lnTo>
                  <a:close/>
                </a:path>
              </a:pathLst>
            </a:custGeom>
            <a:solidFill>
              <a:srgbClr val="001E70"/>
            </a:solidFill>
          </p:spPr>
        </p:sp>
      </p:grpSp>
      <p:sp>
        <p:nvSpPr>
          <p:cNvPr name="TextBox 10" id="10"/>
          <p:cNvSpPr txBox="true"/>
          <p:nvPr/>
        </p:nvSpPr>
        <p:spPr>
          <a:xfrm rot="0">
            <a:off x="1028700" y="799300"/>
            <a:ext cx="9808195" cy="1637779"/>
          </a:xfrm>
          <a:prstGeom prst="rect">
            <a:avLst/>
          </a:prstGeom>
        </p:spPr>
        <p:txBody>
          <a:bodyPr anchor="t" rtlCol="false" tIns="0" lIns="0" bIns="0" rIns="0">
            <a:spAutoFit/>
          </a:bodyPr>
          <a:lstStyle/>
          <a:p>
            <a:pPr>
              <a:lnSpc>
                <a:spcPts val="11368"/>
              </a:lnSpc>
            </a:pPr>
            <a:r>
              <a:rPr lang="en-US" sz="14575">
                <a:solidFill>
                  <a:srgbClr val="FFFFFF"/>
                </a:solidFill>
                <a:latin typeface="Ara Hamah Alfidaa"/>
              </a:rPr>
              <a:t>future scope</a:t>
            </a:r>
          </a:p>
        </p:txBody>
      </p:sp>
      <p:sp>
        <p:nvSpPr>
          <p:cNvPr name="TextBox 11" id="11"/>
          <p:cNvSpPr txBox="true"/>
          <p:nvPr/>
        </p:nvSpPr>
        <p:spPr>
          <a:xfrm rot="0">
            <a:off x="1028700" y="1657098"/>
            <a:ext cx="9808195" cy="1930400"/>
          </a:xfrm>
          <a:prstGeom prst="rect">
            <a:avLst/>
          </a:prstGeom>
        </p:spPr>
        <p:txBody>
          <a:bodyPr anchor="t" rtlCol="false" tIns="0" lIns="0" bIns="0" rIns="0">
            <a:spAutoFit/>
          </a:bodyPr>
          <a:lstStyle/>
          <a:p>
            <a:pPr>
              <a:lnSpc>
                <a:spcPts val="4200"/>
              </a:lnSpc>
            </a:pPr>
          </a:p>
          <a:p>
            <a:pPr>
              <a:lnSpc>
                <a:spcPts val="5599"/>
              </a:lnSpc>
              <a:spcBef>
                <a:spcPct val="0"/>
              </a:spcBef>
            </a:pPr>
            <a:r>
              <a:rPr lang="en-US" sz="3999" spc="31">
                <a:solidFill>
                  <a:srgbClr val="FFFFFF"/>
                </a:solidFill>
                <a:latin typeface="TT Chocolates"/>
              </a:rPr>
              <a:t>Predicting the future of deepfake technology involves several possibilities like:-</a:t>
            </a:r>
          </a:p>
        </p:txBody>
      </p:sp>
      <p:grpSp>
        <p:nvGrpSpPr>
          <p:cNvPr name="Group 12" id="12"/>
          <p:cNvGrpSpPr/>
          <p:nvPr/>
        </p:nvGrpSpPr>
        <p:grpSpPr>
          <a:xfrm rot="0">
            <a:off x="1028700" y="5013483"/>
            <a:ext cx="800090" cy="1202563"/>
            <a:chOff x="0" y="0"/>
            <a:chExt cx="1066786" cy="1603418"/>
          </a:xfrm>
        </p:grpSpPr>
        <p:sp>
          <p:nvSpPr>
            <p:cNvPr name="Freeform 13" id="13"/>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2</a:t>
              </a:r>
            </a:p>
          </p:txBody>
        </p:sp>
      </p:grpSp>
      <p:grpSp>
        <p:nvGrpSpPr>
          <p:cNvPr name="Group 15" id="15"/>
          <p:cNvGrpSpPr/>
          <p:nvPr/>
        </p:nvGrpSpPr>
        <p:grpSpPr>
          <a:xfrm rot="0">
            <a:off x="1028700" y="8792623"/>
            <a:ext cx="800090" cy="1202563"/>
            <a:chOff x="0" y="0"/>
            <a:chExt cx="1066786" cy="1603418"/>
          </a:xfrm>
        </p:grpSpPr>
        <p:sp>
          <p:nvSpPr>
            <p:cNvPr name="Freeform 16" id="16"/>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5</a:t>
              </a:r>
            </a:p>
          </p:txBody>
        </p:sp>
      </p:grpSp>
      <p:grpSp>
        <p:nvGrpSpPr>
          <p:cNvPr name="Group 18" id="18"/>
          <p:cNvGrpSpPr/>
          <p:nvPr/>
        </p:nvGrpSpPr>
        <p:grpSpPr>
          <a:xfrm rot="0">
            <a:off x="1052005" y="7532910"/>
            <a:ext cx="800090" cy="1202563"/>
            <a:chOff x="0" y="0"/>
            <a:chExt cx="1066786" cy="1603418"/>
          </a:xfrm>
        </p:grpSpPr>
        <p:sp>
          <p:nvSpPr>
            <p:cNvPr name="Freeform 19" id="19"/>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0" id="20"/>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4</a:t>
              </a:r>
            </a:p>
          </p:txBody>
        </p:sp>
      </p:grpSp>
      <p:sp>
        <p:nvSpPr>
          <p:cNvPr name="TextBox 21" id="21"/>
          <p:cNvSpPr txBox="true"/>
          <p:nvPr/>
        </p:nvSpPr>
        <p:spPr>
          <a:xfrm rot="0">
            <a:off x="2159335" y="4032461"/>
            <a:ext cx="8135695" cy="694810"/>
          </a:xfrm>
          <a:prstGeom prst="rect">
            <a:avLst/>
          </a:prstGeom>
        </p:spPr>
        <p:txBody>
          <a:bodyPr anchor="t" rtlCol="false" tIns="0" lIns="0" bIns="0" rIns="0">
            <a:spAutoFit/>
          </a:bodyPr>
          <a:lstStyle/>
          <a:p>
            <a:pPr>
              <a:lnSpc>
                <a:spcPts val="5221"/>
              </a:lnSpc>
            </a:pPr>
            <a:r>
              <a:rPr lang="en-US" sz="4972" spc="39">
                <a:solidFill>
                  <a:srgbClr val="FFFFFF"/>
                </a:solidFill>
                <a:latin typeface="TT Chocolates"/>
              </a:rPr>
              <a:t>Improved Generative Models</a:t>
            </a:r>
          </a:p>
        </p:txBody>
      </p:sp>
      <p:sp>
        <p:nvSpPr>
          <p:cNvPr name="TextBox 22" id="22"/>
          <p:cNvSpPr txBox="true"/>
          <p:nvPr/>
        </p:nvSpPr>
        <p:spPr>
          <a:xfrm rot="0">
            <a:off x="2187910" y="5295963"/>
            <a:ext cx="7559495"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Real-time Applications</a:t>
            </a:r>
          </a:p>
        </p:txBody>
      </p:sp>
      <p:sp>
        <p:nvSpPr>
          <p:cNvPr name="TextBox 23" id="23"/>
          <p:cNvSpPr txBox="true"/>
          <p:nvPr/>
        </p:nvSpPr>
        <p:spPr>
          <a:xfrm rot="0">
            <a:off x="2187910" y="6555676"/>
            <a:ext cx="8930338"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Explainability and Transparency</a:t>
            </a:r>
          </a:p>
        </p:txBody>
      </p:sp>
      <p:sp>
        <p:nvSpPr>
          <p:cNvPr name="TextBox 24" id="24"/>
          <p:cNvSpPr txBox="true"/>
          <p:nvPr/>
        </p:nvSpPr>
        <p:spPr>
          <a:xfrm rot="0">
            <a:off x="2187910" y="9075103"/>
            <a:ext cx="8107120"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Ethical and Legal Frameworks</a:t>
            </a:r>
          </a:p>
        </p:txBody>
      </p:sp>
      <p:sp>
        <p:nvSpPr>
          <p:cNvPr name="TextBox 25" id="25"/>
          <p:cNvSpPr txBox="true"/>
          <p:nvPr/>
        </p:nvSpPr>
        <p:spPr>
          <a:xfrm rot="0">
            <a:off x="2159335" y="7802880"/>
            <a:ext cx="7909016"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Detection and Forensics</a:t>
            </a:r>
          </a:p>
        </p:txBody>
      </p:sp>
      <p:grpSp>
        <p:nvGrpSpPr>
          <p:cNvPr name="Group 26" id="26"/>
          <p:cNvGrpSpPr/>
          <p:nvPr/>
        </p:nvGrpSpPr>
        <p:grpSpPr>
          <a:xfrm rot="0">
            <a:off x="1019175" y="3750009"/>
            <a:ext cx="800090" cy="1202563"/>
            <a:chOff x="0" y="0"/>
            <a:chExt cx="1066786" cy="1603418"/>
          </a:xfrm>
        </p:grpSpPr>
        <p:sp>
          <p:nvSpPr>
            <p:cNvPr name="Freeform 27" id="27"/>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8" id="28"/>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1</a:t>
              </a:r>
            </a:p>
          </p:txBody>
        </p:sp>
      </p:grpSp>
      <p:grpSp>
        <p:nvGrpSpPr>
          <p:cNvPr name="Group 29" id="29"/>
          <p:cNvGrpSpPr/>
          <p:nvPr/>
        </p:nvGrpSpPr>
        <p:grpSpPr>
          <a:xfrm rot="0">
            <a:off x="1028700" y="6273197"/>
            <a:ext cx="800090" cy="1202563"/>
            <a:chOff x="0" y="0"/>
            <a:chExt cx="1066786" cy="1603418"/>
          </a:xfrm>
        </p:grpSpPr>
        <p:sp>
          <p:nvSpPr>
            <p:cNvPr name="Freeform 30" id="30"/>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1" id="31"/>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3</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sp>
        <p:nvSpPr>
          <p:cNvPr name="Freeform 3" id="3"/>
          <p:cNvSpPr/>
          <p:nvPr/>
        </p:nvSpPr>
        <p:spPr>
          <a:xfrm flipH="false" flipV="false" rot="4195132">
            <a:off x="-1083548" y="-175936"/>
            <a:ext cx="26931805" cy="19128889"/>
          </a:xfrm>
          <a:custGeom>
            <a:avLst/>
            <a:gdLst/>
            <a:ahLst/>
            <a:cxnLst/>
            <a:rect r="r" b="b" t="t" l="l"/>
            <a:pathLst>
              <a:path h="19128889" w="26931805">
                <a:moveTo>
                  <a:pt x="0" y="0"/>
                </a:moveTo>
                <a:lnTo>
                  <a:pt x="26931806" y="0"/>
                </a:lnTo>
                <a:lnTo>
                  <a:pt x="26931806" y="19128889"/>
                </a:lnTo>
                <a:lnTo>
                  <a:pt x="0" y="19128889"/>
                </a:lnTo>
                <a:lnTo>
                  <a:pt x="0" y="0"/>
                </a:lnTo>
                <a:close/>
              </a:path>
            </a:pathLst>
          </a:custGeom>
          <a:blipFill>
            <a:blip r:embed="rId3">
              <a:alphaModFix amt="53000"/>
            </a:blip>
            <a:stretch>
              <a:fillRect l="0" t="0" r="0" b="0"/>
            </a:stretch>
          </a:blipFill>
        </p:spPr>
      </p:sp>
      <p:sp>
        <p:nvSpPr>
          <p:cNvPr name="TextBox 4" id="4"/>
          <p:cNvSpPr txBox="true"/>
          <p:nvPr/>
        </p:nvSpPr>
        <p:spPr>
          <a:xfrm rot="0">
            <a:off x="1042228" y="320854"/>
            <a:ext cx="10558576" cy="2197903"/>
          </a:xfrm>
          <a:prstGeom prst="rect">
            <a:avLst/>
          </a:prstGeom>
        </p:spPr>
        <p:txBody>
          <a:bodyPr anchor="t" rtlCol="false" tIns="0" lIns="0" bIns="0" rIns="0">
            <a:spAutoFit/>
          </a:bodyPr>
          <a:lstStyle/>
          <a:p>
            <a:pPr>
              <a:lnSpc>
                <a:spcPts val="17980"/>
              </a:lnSpc>
            </a:pPr>
            <a:r>
              <a:rPr lang="en-US" sz="12843" spc="218">
                <a:solidFill>
                  <a:srgbClr val="FFFFFF"/>
                </a:solidFill>
                <a:latin typeface="Ara Hamah Alfidaa"/>
              </a:rPr>
              <a:t>table of contents</a:t>
            </a:r>
          </a:p>
        </p:txBody>
      </p:sp>
      <p:grpSp>
        <p:nvGrpSpPr>
          <p:cNvPr name="Group 5" id="5"/>
          <p:cNvGrpSpPr/>
          <p:nvPr/>
        </p:nvGrpSpPr>
        <p:grpSpPr>
          <a:xfrm rot="0">
            <a:off x="1699277" y="2385407"/>
            <a:ext cx="800090" cy="1202563"/>
            <a:chOff x="0" y="0"/>
            <a:chExt cx="1066786" cy="1603418"/>
          </a:xfrm>
        </p:grpSpPr>
        <p:sp>
          <p:nvSpPr>
            <p:cNvPr name="Freeform 6" id="6"/>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1</a:t>
              </a:r>
            </a:p>
          </p:txBody>
        </p:sp>
      </p:grpSp>
      <p:grpSp>
        <p:nvGrpSpPr>
          <p:cNvPr name="Group 8" id="8"/>
          <p:cNvGrpSpPr/>
          <p:nvPr/>
        </p:nvGrpSpPr>
        <p:grpSpPr>
          <a:xfrm rot="0">
            <a:off x="1699277" y="3598844"/>
            <a:ext cx="800090" cy="1202563"/>
            <a:chOff x="0" y="0"/>
            <a:chExt cx="1066786" cy="1603418"/>
          </a:xfrm>
        </p:grpSpPr>
        <p:sp>
          <p:nvSpPr>
            <p:cNvPr name="Freeform 9" id="9"/>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2</a:t>
              </a:r>
            </a:p>
          </p:txBody>
        </p:sp>
      </p:grpSp>
      <p:grpSp>
        <p:nvGrpSpPr>
          <p:cNvPr name="Group 11" id="11"/>
          <p:cNvGrpSpPr/>
          <p:nvPr/>
        </p:nvGrpSpPr>
        <p:grpSpPr>
          <a:xfrm rot="0">
            <a:off x="1722582" y="4801408"/>
            <a:ext cx="800090" cy="1202563"/>
            <a:chOff x="0" y="0"/>
            <a:chExt cx="1066786" cy="1603418"/>
          </a:xfrm>
        </p:grpSpPr>
        <p:sp>
          <p:nvSpPr>
            <p:cNvPr name="Freeform 12" id="12"/>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3</a:t>
              </a:r>
            </a:p>
          </p:txBody>
        </p:sp>
      </p:grpSp>
      <p:grpSp>
        <p:nvGrpSpPr>
          <p:cNvPr name="Group 14" id="14"/>
          <p:cNvGrpSpPr/>
          <p:nvPr/>
        </p:nvGrpSpPr>
        <p:grpSpPr>
          <a:xfrm rot="0">
            <a:off x="1699277" y="7449617"/>
            <a:ext cx="800090" cy="1202563"/>
            <a:chOff x="0" y="0"/>
            <a:chExt cx="1066786" cy="1603418"/>
          </a:xfrm>
        </p:grpSpPr>
        <p:sp>
          <p:nvSpPr>
            <p:cNvPr name="Freeform 15" id="15"/>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5</a:t>
              </a:r>
            </a:p>
          </p:txBody>
        </p:sp>
      </p:grpSp>
      <p:grpSp>
        <p:nvGrpSpPr>
          <p:cNvPr name="Group 17" id="17"/>
          <p:cNvGrpSpPr/>
          <p:nvPr/>
        </p:nvGrpSpPr>
        <p:grpSpPr>
          <a:xfrm rot="0">
            <a:off x="1699277" y="8663054"/>
            <a:ext cx="800090" cy="1202563"/>
            <a:chOff x="0" y="0"/>
            <a:chExt cx="1066786" cy="1603418"/>
          </a:xfrm>
        </p:grpSpPr>
        <p:sp>
          <p:nvSpPr>
            <p:cNvPr name="Freeform 18" id="18"/>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6</a:t>
              </a:r>
            </a:p>
          </p:txBody>
        </p:sp>
      </p:grpSp>
      <p:grpSp>
        <p:nvGrpSpPr>
          <p:cNvPr name="Group 20" id="20"/>
          <p:cNvGrpSpPr/>
          <p:nvPr/>
        </p:nvGrpSpPr>
        <p:grpSpPr>
          <a:xfrm rot="0">
            <a:off x="1722582" y="6018453"/>
            <a:ext cx="800090" cy="1202563"/>
            <a:chOff x="0" y="0"/>
            <a:chExt cx="1066786" cy="1603418"/>
          </a:xfrm>
        </p:grpSpPr>
        <p:sp>
          <p:nvSpPr>
            <p:cNvPr name="Freeform 21" id="21"/>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4</a:t>
              </a:r>
            </a:p>
          </p:txBody>
        </p:sp>
      </p:grpSp>
      <p:sp>
        <p:nvSpPr>
          <p:cNvPr name="Freeform 23" id="23"/>
          <p:cNvSpPr/>
          <p:nvPr/>
        </p:nvSpPr>
        <p:spPr>
          <a:xfrm flipH="false" flipV="false" rot="0">
            <a:off x="10767503" y="1682189"/>
            <a:ext cx="6491797" cy="7706320"/>
          </a:xfrm>
          <a:custGeom>
            <a:avLst/>
            <a:gdLst/>
            <a:ahLst/>
            <a:cxnLst/>
            <a:rect r="r" b="b" t="t" l="l"/>
            <a:pathLst>
              <a:path h="7706320" w="6491797">
                <a:moveTo>
                  <a:pt x="0" y="0"/>
                </a:moveTo>
                <a:lnTo>
                  <a:pt x="6491797" y="0"/>
                </a:lnTo>
                <a:lnTo>
                  <a:pt x="6491797" y="7706320"/>
                </a:lnTo>
                <a:lnTo>
                  <a:pt x="0" y="7706320"/>
                </a:lnTo>
                <a:lnTo>
                  <a:pt x="0" y="0"/>
                </a:lnTo>
                <a:close/>
              </a:path>
            </a:pathLst>
          </a:custGeom>
          <a:blipFill>
            <a:blip r:embed="rId6">
              <a:extLst>
                <a:ext uri="{96DAC541-7B7A-43D3-8B79-37D633B846F1}">
                  <asvg:svgBlip xmlns:asvg="http://schemas.microsoft.com/office/drawing/2016/SVG/main" r:embed="rId7"/>
                </a:ext>
              </a:extLst>
            </a:blip>
            <a:stretch>
              <a:fillRect l="0" t="0" r="0" b="-95906"/>
            </a:stretch>
          </a:blipFill>
        </p:spPr>
      </p:sp>
      <p:sp>
        <p:nvSpPr>
          <p:cNvPr name="TextBox 24" id="24"/>
          <p:cNvSpPr txBox="true"/>
          <p:nvPr/>
        </p:nvSpPr>
        <p:spPr>
          <a:xfrm rot="0">
            <a:off x="2829912" y="2700689"/>
            <a:ext cx="3882543" cy="694810"/>
          </a:xfrm>
          <a:prstGeom prst="rect">
            <a:avLst/>
          </a:prstGeom>
        </p:spPr>
        <p:txBody>
          <a:bodyPr anchor="t" rtlCol="false" tIns="0" lIns="0" bIns="0" rIns="0">
            <a:spAutoFit/>
          </a:bodyPr>
          <a:lstStyle/>
          <a:p>
            <a:pPr>
              <a:lnSpc>
                <a:spcPts val="5221"/>
              </a:lnSpc>
            </a:pPr>
            <a:r>
              <a:rPr lang="en-US" sz="4972" spc="39">
                <a:solidFill>
                  <a:srgbClr val="FFFFFF"/>
                </a:solidFill>
                <a:latin typeface="TT Chocolates"/>
              </a:rPr>
              <a:t>Introduction</a:t>
            </a:r>
          </a:p>
        </p:txBody>
      </p:sp>
      <p:sp>
        <p:nvSpPr>
          <p:cNvPr name="TextBox 25" id="25"/>
          <p:cNvSpPr txBox="true"/>
          <p:nvPr/>
        </p:nvSpPr>
        <p:spPr>
          <a:xfrm rot="0">
            <a:off x="2858487" y="3986049"/>
            <a:ext cx="4946923"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Technologies</a:t>
            </a:r>
          </a:p>
        </p:txBody>
      </p:sp>
      <p:sp>
        <p:nvSpPr>
          <p:cNvPr name="TextBox 26" id="26"/>
          <p:cNvSpPr txBox="true"/>
          <p:nvPr/>
        </p:nvSpPr>
        <p:spPr>
          <a:xfrm rot="0">
            <a:off x="2858487" y="5170918"/>
            <a:ext cx="7124116"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Detection/Advancements</a:t>
            </a:r>
          </a:p>
        </p:txBody>
      </p:sp>
      <p:sp>
        <p:nvSpPr>
          <p:cNvPr name="TextBox 27" id="27"/>
          <p:cNvSpPr txBox="true"/>
          <p:nvPr/>
        </p:nvSpPr>
        <p:spPr>
          <a:xfrm rot="0">
            <a:off x="2858487" y="7866268"/>
            <a:ext cx="6285513"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Future scope</a:t>
            </a:r>
          </a:p>
        </p:txBody>
      </p:sp>
      <p:sp>
        <p:nvSpPr>
          <p:cNvPr name="TextBox 28" id="28"/>
          <p:cNvSpPr txBox="true"/>
          <p:nvPr/>
        </p:nvSpPr>
        <p:spPr>
          <a:xfrm rot="0">
            <a:off x="2858487" y="9050258"/>
            <a:ext cx="7909016"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Conclusion</a:t>
            </a:r>
          </a:p>
        </p:txBody>
      </p:sp>
      <p:sp>
        <p:nvSpPr>
          <p:cNvPr name="TextBox 29" id="29"/>
          <p:cNvSpPr txBox="true"/>
          <p:nvPr/>
        </p:nvSpPr>
        <p:spPr>
          <a:xfrm rot="0">
            <a:off x="2858487" y="6387963"/>
            <a:ext cx="7909016" cy="694754"/>
          </a:xfrm>
          <a:prstGeom prst="rect">
            <a:avLst/>
          </a:prstGeom>
        </p:spPr>
        <p:txBody>
          <a:bodyPr anchor="t" rtlCol="false" tIns="0" lIns="0" bIns="0" rIns="0">
            <a:spAutoFit/>
          </a:bodyPr>
          <a:lstStyle/>
          <a:p>
            <a:pPr>
              <a:lnSpc>
                <a:spcPts val="5218"/>
              </a:lnSpc>
            </a:pPr>
            <a:r>
              <a:rPr lang="en-US" sz="4970" spc="39">
                <a:solidFill>
                  <a:srgbClr val="FFFFFF"/>
                </a:solidFill>
                <a:latin typeface="TT Chocolates"/>
              </a:rPr>
              <a:t>Comparitive Analysis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0">
            <a:off x="-4439764" y="0"/>
            <a:ext cx="22355665" cy="15878588"/>
          </a:xfrm>
          <a:custGeom>
            <a:avLst/>
            <a:gdLst/>
            <a:ahLst/>
            <a:cxnLst/>
            <a:rect r="r" b="b" t="t" l="l"/>
            <a:pathLst>
              <a:path h="15878588" w="22355665">
                <a:moveTo>
                  <a:pt x="0" y="0"/>
                </a:moveTo>
                <a:lnTo>
                  <a:pt x="22355665" y="0"/>
                </a:lnTo>
                <a:lnTo>
                  <a:pt x="22355665" y="15878588"/>
                </a:lnTo>
                <a:lnTo>
                  <a:pt x="0" y="15878588"/>
                </a:lnTo>
                <a:lnTo>
                  <a:pt x="0" y="0"/>
                </a:lnTo>
                <a:close/>
              </a:path>
            </a:pathLst>
          </a:custGeom>
          <a:blipFill>
            <a:blip r:embed="rId3">
              <a:alphaModFix amt="53000"/>
            </a:blip>
            <a:stretch>
              <a:fillRect l="0" t="0" r="0" b="0"/>
            </a:stretch>
          </a:blipFill>
        </p:spPr>
      </p:sp>
      <p:sp>
        <p:nvSpPr>
          <p:cNvPr name="TextBox 4" id="4"/>
          <p:cNvSpPr txBox="true"/>
          <p:nvPr/>
        </p:nvSpPr>
        <p:spPr>
          <a:xfrm rot="0">
            <a:off x="1982702" y="-6766"/>
            <a:ext cx="14322596" cy="2588261"/>
          </a:xfrm>
          <a:prstGeom prst="rect">
            <a:avLst/>
          </a:prstGeom>
        </p:spPr>
        <p:txBody>
          <a:bodyPr anchor="t" rtlCol="false" tIns="0" lIns="0" bIns="0" rIns="0">
            <a:spAutoFit/>
          </a:bodyPr>
          <a:lstStyle/>
          <a:p>
            <a:pPr algn="ctr">
              <a:lnSpc>
                <a:spcPts val="21139"/>
              </a:lnSpc>
            </a:pPr>
            <a:r>
              <a:rPr lang="en-US" sz="15099">
                <a:solidFill>
                  <a:srgbClr val="FFFFFF"/>
                </a:solidFill>
                <a:latin typeface="Ara Hamah Alfidaa"/>
              </a:rPr>
              <a:t>Conclusion</a:t>
            </a:r>
          </a:p>
        </p:txBody>
      </p:sp>
      <p:sp>
        <p:nvSpPr>
          <p:cNvPr name="TextBox 5" id="5"/>
          <p:cNvSpPr txBox="true"/>
          <p:nvPr/>
        </p:nvSpPr>
        <p:spPr>
          <a:xfrm rot="0">
            <a:off x="845641" y="2344663"/>
            <a:ext cx="16596719" cy="10073616"/>
          </a:xfrm>
          <a:prstGeom prst="rect">
            <a:avLst/>
          </a:prstGeom>
        </p:spPr>
        <p:txBody>
          <a:bodyPr anchor="t" rtlCol="false" tIns="0" lIns="0" bIns="0" rIns="0">
            <a:spAutoFit/>
          </a:bodyPr>
          <a:lstStyle/>
          <a:p>
            <a:pPr algn="just" marL="842007" indent="-421003" lvl="1">
              <a:lnSpc>
                <a:spcPts val="5459"/>
              </a:lnSpc>
              <a:buFont typeface="Arial"/>
              <a:buChar char="•"/>
            </a:pPr>
            <a:r>
              <a:rPr lang="en-US" sz="3899">
                <a:solidFill>
                  <a:srgbClr val="FFFFFF"/>
                </a:solidFill>
                <a:latin typeface="Roboto"/>
              </a:rPr>
              <a:t>Evolution of Deepfake Technology</a:t>
            </a:r>
            <a:r>
              <a:rPr lang="en-US" sz="3899">
                <a:solidFill>
                  <a:srgbClr val="FFFFFF"/>
                </a:solidFill>
                <a:latin typeface="Roboto Bold"/>
              </a:rPr>
              <a:t> </a:t>
            </a:r>
            <a:r>
              <a:rPr lang="en-US" sz="3899">
                <a:solidFill>
                  <a:srgbClr val="FFFFFF"/>
                </a:solidFill>
                <a:latin typeface="Roboto"/>
              </a:rPr>
              <a:t>Deep learning has driven the evolution of deepfake technology.</a:t>
            </a:r>
          </a:p>
          <a:p>
            <a:pPr algn="just" marL="842007" indent="-421003" lvl="1">
              <a:lnSpc>
                <a:spcPts val="5459"/>
              </a:lnSpc>
              <a:buFont typeface="Arial"/>
              <a:buChar char="•"/>
            </a:pPr>
            <a:r>
              <a:rPr lang="en-US" sz="3899">
                <a:solidFill>
                  <a:srgbClr val="FFFFFF"/>
                </a:solidFill>
                <a:latin typeface="Roboto"/>
              </a:rPr>
              <a:t>Complex Intersection of AI and Multimedia Manipulation,  deepfakes exist at the complex intersection of artificial intelligence and multimedia manipulation.</a:t>
            </a:r>
          </a:p>
          <a:p>
            <a:pPr algn="just" marL="842007" indent="-421003" lvl="1">
              <a:lnSpc>
                <a:spcPts val="5459"/>
              </a:lnSpc>
              <a:buFont typeface="Arial"/>
              <a:buChar char="•"/>
            </a:pPr>
            <a:r>
              <a:rPr lang="en-US" sz="3899">
                <a:solidFill>
                  <a:srgbClr val="FFFFFF"/>
                </a:solidFill>
                <a:latin typeface="Roboto"/>
              </a:rPr>
              <a:t>Ethical Concerns and Risks proliferation of deepfakes raises ethical concerns.</a:t>
            </a:r>
          </a:p>
          <a:p>
            <a:pPr algn="just" marL="842007" indent="-421003" lvl="1">
              <a:lnSpc>
                <a:spcPts val="5459"/>
              </a:lnSpc>
              <a:buFont typeface="Arial"/>
              <a:buChar char="•"/>
            </a:pPr>
            <a:r>
              <a:rPr lang="en-US" sz="3899">
                <a:solidFill>
                  <a:srgbClr val="FFFFFF"/>
                </a:solidFill>
                <a:latin typeface="Roboto"/>
              </a:rPr>
              <a:t>Ever-Evolving Landscape the landscape of deep learning and deepfake technology is constantly evolving.</a:t>
            </a:r>
          </a:p>
          <a:p>
            <a:pPr algn="just" marL="842007" indent="-421003" lvl="1">
              <a:lnSpc>
                <a:spcPts val="5459"/>
              </a:lnSpc>
              <a:buFont typeface="Arial"/>
              <a:buChar char="•"/>
            </a:pPr>
            <a:r>
              <a:rPr lang="en-US" sz="3899">
                <a:solidFill>
                  <a:srgbClr val="FFFFFF"/>
                </a:solidFill>
                <a:latin typeface="Roboto"/>
              </a:rPr>
              <a:t>Responsible Innovation responsible innovation is crucial in navigating the positive potential and challenges of deepfake technology.</a:t>
            </a:r>
          </a:p>
          <a:p>
            <a:pPr algn="just">
              <a:lnSpc>
                <a:spcPts val="5459"/>
              </a:lnSpc>
            </a:pPr>
          </a:p>
          <a:p>
            <a:pPr algn="just">
              <a:lnSpc>
                <a:spcPts val="5459"/>
              </a:lnSpc>
            </a:pPr>
          </a:p>
          <a:p>
            <a:pPr algn="just">
              <a:lnSpc>
                <a:spcPts val="9662"/>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6050980" y="-893461"/>
            <a:ext cx="18116952" cy="12867951"/>
          </a:xfrm>
          <a:custGeom>
            <a:avLst/>
            <a:gdLst/>
            <a:ahLst/>
            <a:cxnLst/>
            <a:rect r="r" b="b" t="t" l="l"/>
            <a:pathLst>
              <a:path h="12867951" w="18116952">
                <a:moveTo>
                  <a:pt x="0" y="0"/>
                </a:moveTo>
                <a:lnTo>
                  <a:pt x="18116951" y="0"/>
                </a:lnTo>
                <a:lnTo>
                  <a:pt x="18116951" y="12867951"/>
                </a:lnTo>
                <a:lnTo>
                  <a:pt x="0" y="12867951"/>
                </a:lnTo>
                <a:lnTo>
                  <a:pt x="0" y="0"/>
                </a:lnTo>
                <a:close/>
              </a:path>
            </a:pathLst>
          </a:custGeom>
          <a:blipFill>
            <a:blip r:embed="rId3">
              <a:alphaModFix amt="53000"/>
            </a:blip>
            <a:stretch>
              <a:fillRect l="0" t="0" r="0" b="0"/>
            </a:stretch>
          </a:blipFill>
        </p:spPr>
      </p:sp>
      <p:sp>
        <p:nvSpPr>
          <p:cNvPr name="TextBox 4" id="4"/>
          <p:cNvSpPr txBox="true"/>
          <p:nvPr/>
        </p:nvSpPr>
        <p:spPr>
          <a:xfrm rot="0">
            <a:off x="8519634" y="287466"/>
            <a:ext cx="8349816" cy="2123229"/>
          </a:xfrm>
          <a:prstGeom prst="rect">
            <a:avLst/>
          </a:prstGeom>
        </p:spPr>
        <p:txBody>
          <a:bodyPr anchor="t" rtlCol="false" tIns="0" lIns="0" bIns="0" rIns="0">
            <a:spAutoFit/>
          </a:bodyPr>
          <a:lstStyle/>
          <a:p>
            <a:pPr algn="ctr">
              <a:lnSpc>
                <a:spcPts val="17371"/>
              </a:lnSpc>
            </a:pPr>
            <a:r>
              <a:rPr lang="en-US" sz="12408">
                <a:solidFill>
                  <a:srgbClr val="FFFFFF"/>
                </a:solidFill>
                <a:latin typeface="Ara Hamah Alfidaa"/>
              </a:rPr>
              <a:t>references</a:t>
            </a:r>
          </a:p>
        </p:txBody>
      </p:sp>
      <p:sp>
        <p:nvSpPr>
          <p:cNvPr name="TextBox 5" id="5"/>
          <p:cNvSpPr txBox="true"/>
          <p:nvPr/>
        </p:nvSpPr>
        <p:spPr>
          <a:xfrm rot="0">
            <a:off x="8984474" y="2845929"/>
            <a:ext cx="7864826" cy="2531111"/>
          </a:xfrm>
          <a:prstGeom prst="rect">
            <a:avLst/>
          </a:prstGeom>
        </p:spPr>
        <p:txBody>
          <a:bodyPr anchor="t" rtlCol="false" tIns="0" lIns="0" bIns="0" rIns="0">
            <a:spAutoFit/>
          </a:bodyPr>
          <a:lstStyle/>
          <a:p>
            <a:pPr marL="993133" indent="-496566" lvl="1">
              <a:lnSpc>
                <a:spcPts val="6439"/>
              </a:lnSpc>
              <a:buFont typeface="Arial"/>
              <a:buChar char="•"/>
            </a:pPr>
            <a:r>
              <a:rPr lang="en-US" sz="4599" spc="36">
                <a:solidFill>
                  <a:srgbClr val="FFFFFF"/>
                </a:solidFill>
                <a:latin typeface="Kulachat HC Bold"/>
              </a:rPr>
              <a:t> www.wikipedia.com</a:t>
            </a:r>
          </a:p>
          <a:p>
            <a:pPr marL="993133" indent="-496566" lvl="1">
              <a:lnSpc>
                <a:spcPts val="6439"/>
              </a:lnSpc>
              <a:buFont typeface="Arial"/>
              <a:buChar char="•"/>
            </a:pPr>
            <a:r>
              <a:rPr lang="en-US" sz="4599" spc="36">
                <a:solidFill>
                  <a:srgbClr val="FFFFFF"/>
                </a:solidFill>
                <a:latin typeface="Kulachat HC Bold"/>
              </a:rPr>
              <a:t> www.ZDNet.com</a:t>
            </a:r>
          </a:p>
          <a:p>
            <a:pPr marL="993133" indent="-496566" lvl="1">
              <a:lnSpc>
                <a:spcPts val="6439"/>
              </a:lnSpc>
              <a:spcBef>
                <a:spcPct val="0"/>
              </a:spcBef>
              <a:buFont typeface="Arial"/>
              <a:buChar char="•"/>
            </a:pPr>
            <a:r>
              <a:rPr lang="en-US" sz="4599" spc="36">
                <a:solidFill>
                  <a:srgbClr val="FFFFFF"/>
                </a:solidFill>
                <a:latin typeface="Kulachat HC Bold"/>
              </a:rPr>
              <a:t>Chat GPT</a:t>
            </a:r>
          </a:p>
        </p:txBody>
      </p:sp>
      <p:sp>
        <p:nvSpPr>
          <p:cNvPr name="Freeform 6" id="6"/>
          <p:cNvSpPr/>
          <p:nvPr/>
        </p:nvSpPr>
        <p:spPr>
          <a:xfrm flipH="false" flipV="false" rot="-1555004">
            <a:off x="13849318" y="6737430"/>
            <a:ext cx="6819964" cy="5836080"/>
          </a:xfrm>
          <a:custGeom>
            <a:avLst/>
            <a:gdLst/>
            <a:ahLst/>
            <a:cxnLst/>
            <a:rect r="r" b="b" t="t" l="l"/>
            <a:pathLst>
              <a:path h="5836080" w="6819964">
                <a:moveTo>
                  <a:pt x="0" y="0"/>
                </a:moveTo>
                <a:lnTo>
                  <a:pt x="6819964" y="0"/>
                </a:lnTo>
                <a:lnTo>
                  <a:pt x="6819964" y="5836080"/>
                </a:lnTo>
                <a:lnTo>
                  <a:pt x="0" y="5836080"/>
                </a:lnTo>
                <a:lnTo>
                  <a:pt x="0" y="0"/>
                </a:lnTo>
                <a:close/>
              </a:path>
            </a:pathLst>
          </a:custGeom>
          <a:blipFill>
            <a:blip r:embed="rId4"/>
            <a:stretch>
              <a:fillRect l="0" t="0" r="0" b="0"/>
            </a:stretch>
          </a:blipFill>
        </p:spPr>
      </p:sp>
      <p:sp>
        <p:nvSpPr>
          <p:cNvPr name="Freeform 7" id="7"/>
          <p:cNvSpPr/>
          <p:nvPr/>
        </p:nvSpPr>
        <p:spPr>
          <a:xfrm flipH="false" flipV="false" rot="0">
            <a:off x="-786325" y="720815"/>
            <a:ext cx="5726139" cy="2500874"/>
          </a:xfrm>
          <a:custGeom>
            <a:avLst/>
            <a:gdLst/>
            <a:ahLst/>
            <a:cxnLst/>
            <a:rect r="r" b="b" t="t" l="l"/>
            <a:pathLst>
              <a:path h="2500874" w="5726139">
                <a:moveTo>
                  <a:pt x="0" y="0"/>
                </a:moveTo>
                <a:lnTo>
                  <a:pt x="5726139" y="0"/>
                </a:lnTo>
                <a:lnTo>
                  <a:pt x="5726139" y="2500874"/>
                </a:lnTo>
                <a:lnTo>
                  <a:pt x="0" y="2500874"/>
                </a:lnTo>
                <a:lnTo>
                  <a:pt x="0" y="0"/>
                </a:lnTo>
                <a:close/>
              </a:path>
            </a:pathLst>
          </a:custGeom>
          <a:blipFill>
            <a:blip r:embed="rId5"/>
            <a:stretch>
              <a:fillRect l="0" t="0" r="0" b="0"/>
            </a:stretch>
          </a:blipFill>
        </p:spPr>
      </p:sp>
      <p:sp>
        <p:nvSpPr>
          <p:cNvPr name="Freeform 8" id="8"/>
          <p:cNvSpPr/>
          <p:nvPr/>
        </p:nvSpPr>
        <p:spPr>
          <a:xfrm flipH="false" flipV="false" rot="10096263">
            <a:off x="-4506342" y="7040763"/>
            <a:ext cx="6819964" cy="5836080"/>
          </a:xfrm>
          <a:custGeom>
            <a:avLst/>
            <a:gdLst/>
            <a:ahLst/>
            <a:cxnLst/>
            <a:rect r="r" b="b" t="t" l="l"/>
            <a:pathLst>
              <a:path h="5836080" w="6819964">
                <a:moveTo>
                  <a:pt x="0" y="0"/>
                </a:moveTo>
                <a:lnTo>
                  <a:pt x="6819964" y="0"/>
                </a:lnTo>
                <a:lnTo>
                  <a:pt x="6819964" y="5836080"/>
                </a:lnTo>
                <a:lnTo>
                  <a:pt x="0" y="5836080"/>
                </a:lnTo>
                <a:lnTo>
                  <a:pt x="0" y="0"/>
                </a:lnTo>
                <a:close/>
              </a:path>
            </a:pathLst>
          </a:custGeom>
          <a:blipFill>
            <a:blip r:embed="rId4"/>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name="Freeform 3" id="3"/>
          <p:cNvSpPr/>
          <p:nvPr/>
        </p:nvSpPr>
        <p:spPr>
          <a:xfrm flipH="false" flipV="false" rot="866553">
            <a:off x="-5268182" y="-772916"/>
            <a:ext cx="25077868" cy="17812091"/>
          </a:xfrm>
          <a:custGeom>
            <a:avLst/>
            <a:gdLst/>
            <a:ahLst/>
            <a:cxnLst/>
            <a:rect r="r" b="b" t="t" l="l"/>
            <a:pathLst>
              <a:path h="17812091" w="25077868">
                <a:moveTo>
                  <a:pt x="0" y="0"/>
                </a:moveTo>
                <a:lnTo>
                  <a:pt x="25077868" y="0"/>
                </a:lnTo>
                <a:lnTo>
                  <a:pt x="25077868" y="17812090"/>
                </a:lnTo>
                <a:lnTo>
                  <a:pt x="0" y="17812090"/>
                </a:lnTo>
                <a:lnTo>
                  <a:pt x="0" y="0"/>
                </a:lnTo>
                <a:close/>
              </a:path>
            </a:pathLst>
          </a:custGeom>
          <a:blipFill>
            <a:blip r:embed="rId3">
              <a:alphaModFix amt="53000"/>
            </a:blip>
            <a:stretch>
              <a:fillRect l="0" t="0" r="0" b="0"/>
            </a:stretch>
          </a:blipFill>
        </p:spPr>
      </p:sp>
      <p:pic>
        <p:nvPicPr>
          <p:cNvPr name="Picture 4" id="4"/>
          <p:cNvPicPr>
            <a:picLocks noChangeAspect="true"/>
          </p:cNvPicPr>
          <p:nvPr/>
        </p:nvPicPr>
        <p:blipFill>
          <a:blip r:embed="rId4"/>
          <a:srcRect l="0" t="0" r="0" b="0"/>
          <a:stretch>
            <a:fillRect/>
          </a:stretch>
        </p:blipFill>
        <p:spPr>
          <a:xfrm flipH="false" flipV="false" rot="0">
            <a:off x="11266961" y="2228847"/>
            <a:ext cx="4993885" cy="2122401"/>
          </a:xfrm>
          <a:prstGeom prst="rect">
            <a:avLst/>
          </a:prstGeom>
        </p:spPr>
      </p:pic>
      <p:sp>
        <p:nvSpPr>
          <p:cNvPr name="TextBox 5" id="5"/>
          <p:cNvSpPr txBox="true"/>
          <p:nvPr/>
        </p:nvSpPr>
        <p:spPr>
          <a:xfrm rot="0">
            <a:off x="1482463" y="3276597"/>
            <a:ext cx="8334816" cy="4714391"/>
          </a:xfrm>
          <a:prstGeom prst="rect">
            <a:avLst/>
          </a:prstGeom>
        </p:spPr>
        <p:txBody>
          <a:bodyPr anchor="t" rtlCol="false" tIns="0" lIns="0" bIns="0" rIns="0">
            <a:spAutoFit/>
          </a:bodyPr>
          <a:lstStyle/>
          <a:p>
            <a:pPr>
              <a:lnSpc>
                <a:spcPts val="17175"/>
              </a:lnSpc>
            </a:pPr>
            <a:r>
              <a:rPr lang="en-US" sz="23527">
                <a:solidFill>
                  <a:srgbClr val="FFFFFF"/>
                </a:solidFill>
                <a:latin typeface="Ara Hamah Alfidaa"/>
              </a:rPr>
              <a:t>Thank</a:t>
            </a:r>
          </a:p>
          <a:p>
            <a:pPr>
              <a:lnSpc>
                <a:spcPts val="17175"/>
              </a:lnSpc>
            </a:pPr>
            <a:r>
              <a:rPr lang="en-US" sz="23527">
                <a:solidFill>
                  <a:srgbClr val="FFFFFF"/>
                </a:solidFill>
                <a:latin typeface="Ara Hamah Alfidaa"/>
              </a:rPr>
              <a:t>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589274" y="-4916790"/>
            <a:ext cx="22355665" cy="15878588"/>
          </a:xfrm>
          <a:custGeom>
            <a:avLst/>
            <a:gdLst/>
            <a:ahLst/>
            <a:cxnLst/>
            <a:rect r="r" b="b" t="t" l="l"/>
            <a:pathLst>
              <a:path h="15878588" w="22355665">
                <a:moveTo>
                  <a:pt x="0" y="0"/>
                </a:moveTo>
                <a:lnTo>
                  <a:pt x="22355666" y="0"/>
                </a:lnTo>
                <a:lnTo>
                  <a:pt x="22355666" y="15878588"/>
                </a:lnTo>
                <a:lnTo>
                  <a:pt x="0" y="15878588"/>
                </a:lnTo>
                <a:lnTo>
                  <a:pt x="0" y="0"/>
                </a:lnTo>
                <a:close/>
              </a:path>
            </a:pathLst>
          </a:custGeom>
          <a:blipFill>
            <a:blip r:embed="rId3">
              <a:alphaModFix amt="53000"/>
            </a:blip>
            <a:stretch>
              <a:fillRect l="0" t="-4404" r="-11352" b="-6948"/>
            </a:stretch>
          </a:blipFill>
        </p:spPr>
      </p:sp>
      <p:sp>
        <p:nvSpPr>
          <p:cNvPr name="TextBox 4" id="4"/>
          <p:cNvSpPr txBox="true"/>
          <p:nvPr/>
        </p:nvSpPr>
        <p:spPr>
          <a:xfrm rot="0">
            <a:off x="1982702" y="175828"/>
            <a:ext cx="14322596" cy="3136196"/>
          </a:xfrm>
          <a:prstGeom prst="rect">
            <a:avLst/>
          </a:prstGeom>
        </p:spPr>
        <p:txBody>
          <a:bodyPr anchor="t" rtlCol="false" tIns="0" lIns="0" bIns="0" rIns="0">
            <a:spAutoFit/>
          </a:bodyPr>
          <a:lstStyle/>
          <a:p>
            <a:pPr algn="ctr">
              <a:lnSpc>
                <a:spcPts val="25588"/>
              </a:lnSpc>
            </a:pPr>
            <a:r>
              <a:rPr lang="en-US" sz="18277">
                <a:solidFill>
                  <a:srgbClr val="FFFFFF"/>
                </a:solidFill>
                <a:latin typeface="Ara Hamah Alfidaa"/>
              </a:rPr>
              <a:t>welcome!</a:t>
            </a:r>
          </a:p>
        </p:txBody>
      </p:sp>
      <p:sp>
        <p:nvSpPr>
          <p:cNvPr name="TextBox 5" id="5"/>
          <p:cNvSpPr txBox="true"/>
          <p:nvPr/>
        </p:nvSpPr>
        <p:spPr>
          <a:xfrm rot="0">
            <a:off x="6673031" y="7775999"/>
            <a:ext cx="3993179" cy="608934"/>
          </a:xfrm>
          <a:prstGeom prst="rect">
            <a:avLst/>
          </a:prstGeom>
        </p:spPr>
        <p:txBody>
          <a:bodyPr anchor="t" rtlCol="false" tIns="0" lIns="0" bIns="0" rIns="0">
            <a:spAutoFit/>
          </a:bodyPr>
          <a:lstStyle/>
          <a:p>
            <a:pPr algn="ctr">
              <a:lnSpc>
                <a:spcPts val="4848"/>
              </a:lnSpc>
            </a:pPr>
            <a:r>
              <a:rPr lang="en-US" sz="3463" spc="533">
                <a:solidFill>
                  <a:srgbClr val="232E54"/>
                </a:solidFill>
                <a:latin typeface="Tek Tall Arabic Bold"/>
              </a:rPr>
              <a:t>Let’s begin!</a:t>
            </a:r>
          </a:p>
        </p:txBody>
      </p:sp>
      <p:sp>
        <p:nvSpPr>
          <p:cNvPr name="TextBox 6" id="6"/>
          <p:cNvSpPr txBox="true"/>
          <p:nvPr/>
        </p:nvSpPr>
        <p:spPr>
          <a:xfrm rot="0">
            <a:off x="1505701" y="3251672"/>
            <a:ext cx="15276598" cy="4871656"/>
          </a:xfrm>
          <a:prstGeom prst="rect">
            <a:avLst/>
          </a:prstGeom>
        </p:spPr>
        <p:txBody>
          <a:bodyPr anchor="t" rtlCol="false" tIns="0" lIns="0" bIns="0" rIns="0">
            <a:spAutoFit/>
          </a:bodyPr>
          <a:lstStyle/>
          <a:p>
            <a:pPr algn="just">
              <a:lnSpc>
                <a:spcPts val="6462"/>
              </a:lnSpc>
              <a:spcBef>
                <a:spcPct val="0"/>
              </a:spcBef>
            </a:pPr>
            <a:r>
              <a:rPr lang="en-US" sz="4616" spc="36">
                <a:solidFill>
                  <a:srgbClr val="FFFFFF"/>
                </a:solidFill>
                <a:latin typeface="TT Chocolates"/>
              </a:rPr>
              <a:t>Deepfake AI refers to the use of artificial intelligence (AI) techniques, particularly deep learning algorithms, to create or manipulate digital content, such as videos or images, in a way that can be highly convincing and often difficult to differentiate from authentic content. The term "deepfake" is derived from "deep learning" and "fake."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0">
            <a:off x="-8579558" y="-1531272"/>
            <a:ext cx="34149427" cy="15111121"/>
          </a:xfrm>
          <a:custGeom>
            <a:avLst/>
            <a:gdLst/>
            <a:ahLst/>
            <a:cxnLst/>
            <a:rect r="r" b="b" t="t" l="l"/>
            <a:pathLst>
              <a:path h="15111121" w="34149427">
                <a:moveTo>
                  <a:pt x="0" y="0"/>
                </a:moveTo>
                <a:lnTo>
                  <a:pt x="34149427" y="0"/>
                </a:lnTo>
                <a:lnTo>
                  <a:pt x="34149427" y="15111121"/>
                </a:lnTo>
                <a:lnTo>
                  <a:pt x="0" y="15111121"/>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8771" y="893582"/>
            <a:ext cx="7916385" cy="5130706"/>
          </a:xfrm>
          <a:custGeom>
            <a:avLst/>
            <a:gdLst/>
            <a:ahLst/>
            <a:cxnLst/>
            <a:rect r="r" b="b" t="t" l="l"/>
            <a:pathLst>
              <a:path h="5130706" w="7916385">
                <a:moveTo>
                  <a:pt x="0" y="0"/>
                </a:moveTo>
                <a:lnTo>
                  <a:pt x="7916385" y="0"/>
                </a:lnTo>
                <a:lnTo>
                  <a:pt x="7916385" y="5130706"/>
                </a:lnTo>
                <a:lnTo>
                  <a:pt x="0" y="5130706"/>
                </a:lnTo>
                <a:lnTo>
                  <a:pt x="0" y="0"/>
                </a:lnTo>
                <a:close/>
              </a:path>
            </a:pathLst>
          </a:custGeom>
          <a:blipFill>
            <a:blip r:embed="rId5"/>
            <a:stretch>
              <a:fillRect l="-127" t="-11691" r="0" b="-83"/>
            </a:stretch>
          </a:blipFill>
        </p:spPr>
      </p:sp>
      <p:sp>
        <p:nvSpPr>
          <p:cNvPr name="Freeform 5" id="5"/>
          <p:cNvSpPr/>
          <p:nvPr/>
        </p:nvSpPr>
        <p:spPr>
          <a:xfrm flipH="false" flipV="false" rot="-10800000">
            <a:off x="7306768" y="6679257"/>
            <a:ext cx="3674464" cy="3160039"/>
          </a:xfrm>
          <a:custGeom>
            <a:avLst/>
            <a:gdLst/>
            <a:ahLst/>
            <a:cxnLst/>
            <a:rect r="r" b="b" t="t" l="l"/>
            <a:pathLst>
              <a:path h="3160039" w="3674464">
                <a:moveTo>
                  <a:pt x="0" y="0"/>
                </a:moveTo>
                <a:lnTo>
                  <a:pt x="3674464" y="0"/>
                </a:lnTo>
                <a:lnTo>
                  <a:pt x="3674464" y="3160039"/>
                </a:lnTo>
                <a:lnTo>
                  <a:pt x="0" y="31600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9144000" y="893582"/>
            <a:ext cx="8471363" cy="5130706"/>
          </a:xfrm>
          <a:custGeom>
            <a:avLst/>
            <a:gdLst/>
            <a:ahLst/>
            <a:cxnLst/>
            <a:rect r="r" b="b" t="t" l="l"/>
            <a:pathLst>
              <a:path h="5130706" w="8471363">
                <a:moveTo>
                  <a:pt x="0" y="0"/>
                </a:moveTo>
                <a:lnTo>
                  <a:pt x="8471363" y="0"/>
                </a:lnTo>
                <a:lnTo>
                  <a:pt x="8471363" y="5130706"/>
                </a:lnTo>
                <a:lnTo>
                  <a:pt x="0" y="5130706"/>
                </a:lnTo>
                <a:lnTo>
                  <a:pt x="0" y="0"/>
                </a:lnTo>
                <a:close/>
              </a:path>
            </a:pathLst>
          </a:custGeom>
          <a:blipFill>
            <a:blip r:embed="rId8"/>
            <a:stretch>
              <a:fillRect l="-711" t="0" r="-7490" b="0"/>
            </a:stretch>
          </a:blipFill>
        </p:spPr>
      </p:sp>
      <p:sp>
        <p:nvSpPr>
          <p:cNvPr name="TextBox 7" id="7"/>
          <p:cNvSpPr txBox="true"/>
          <p:nvPr/>
        </p:nvSpPr>
        <p:spPr>
          <a:xfrm rot="0">
            <a:off x="7709943" y="7163451"/>
            <a:ext cx="2868115" cy="2225002"/>
          </a:xfrm>
          <a:prstGeom prst="rect">
            <a:avLst/>
          </a:prstGeom>
        </p:spPr>
        <p:txBody>
          <a:bodyPr anchor="t" rtlCol="false" tIns="0" lIns="0" bIns="0" rIns="0">
            <a:spAutoFit/>
          </a:bodyPr>
          <a:lstStyle/>
          <a:p>
            <a:pPr algn="ctr">
              <a:lnSpc>
                <a:spcPts val="5987"/>
              </a:lnSpc>
            </a:pPr>
            <a:r>
              <a:rPr lang="en-US" sz="4276">
                <a:solidFill>
                  <a:srgbClr val="001E70"/>
                </a:solidFill>
                <a:latin typeface="Ara Hamah Alfidaa"/>
              </a:rPr>
              <a:t> images created by the Deepfake AI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1447800" y="1939813"/>
            <a:ext cx="15276598" cy="7318487"/>
          </a:xfrm>
          <a:prstGeom prst="rect">
            <a:avLst/>
          </a:prstGeom>
        </p:spPr>
        <p:txBody>
          <a:bodyPr anchor="t" rtlCol="false" tIns="0" lIns="0" bIns="0" rIns="0">
            <a:spAutoFit/>
          </a:bodyPr>
          <a:lstStyle/>
          <a:p>
            <a:pPr algn="just">
              <a:lnSpc>
                <a:spcPts val="6462"/>
              </a:lnSpc>
            </a:pPr>
          </a:p>
          <a:p>
            <a:pPr algn="just">
              <a:lnSpc>
                <a:spcPts val="6462"/>
              </a:lnSpc>
            </a:pPr>
            <a:r>
              <a:rPr lang="en-US" sz="4616" spc="36">
                <a:solidFill>
                  <a:srgbClr val="FFFFFF"/>
                </a:solidFill>
                <a:latin typeface="TT Chocolates"/>
              </a:rPr>
              <a:t>The term came to be used for synthetic media in </a:t>
            </a:r>
            <a:r>
              <a:rPr lang="en-US" sz="4616" spc="36">
                <a:solidFill>
                  <a:srgbClr val="FFFFFF"/>
                </a:solidFill>
                <a:latin typeface="TT Chocolates Medium"/>
              </a:rPr>
              <a:t>2017</a:t>
            </a:r>
            <a:r>
              <a:rPr lang="en-US" sz="4616" spc="36">
                <a:solidFill>
                  <a:srgbClr val="FFFFFF"/>
                </a:solidFill>
                <a:latin typeface="TT Chocolates"/>
              </a:rPr>
              <a:t> when a Reddit moderator created a subreddit called “deepfakes” and began posting videos that used face-swapping technology to insert celebrities' likenesses into existing pornographic videos.</a:t>
            </a:r>
          </a:p>
          <a:p>
            <a:pPr algn="just">
              <a:lnSpc>
                <a:spcPts val="6462"/>
              </a:lnSpc>
              <a:spcBef>
                <a:spcPct val="0"/>
              </a:spcBef>
            </a:pPr>
            <a:r>
              <a:rPr lang="en-US" sz="4616" spc="36">
                <a:solidFill>
                  <a:srgbClr val="FFFFFF"/>
                </a:solidFill>
                <a:latin typeface="TT Chocolates"/>
              </a:rPr>
              <a:t>Deepfake came into existance in April 2018, when Jordon Peele collabrated with Buzzfeed to create a deepfake of Barack Obama with Peele’s voice.</a:t>
            </a:r>
          </a:p>
        </p:txBody>
      </p:sp>
      <p:sp>
        <p:nvSpPr>
          <p:cNvPr name="TextBox 4" id="4"/>
          <p:cNvSpPr txBox="true"/>
          <p:nvPr/>
        </p:nvSpPr>
        <p:spPr>
          <a:xfrm rot="0">
            <a:off x="1028700" y="382002"/>
            <a:ext cx="16305298" cy="1866239"/>
          </a:xfrm>
          <a:prstGeom prst="rect">
            <a:avLst/>
          </a:prstGeom>
        </p:spPr>
        <p:txBody>
          <a:bodyPr anchor="t" rtlCol="false" tIns="0" lIns="0" bIns="0" rIns="0">
            <a:spAutoFit/>
          </a:bodyPr>
          <a:lstStyle/>
          <a:p>
            <a:pPr algn="ctr">
              <a:lnSpc>
                <a:spcPts val="15261"/>
              </a:lnSpc>
            </a:pPr>
            <a:r>
              <a:rPr lang="en-US" sz="10901">
                <a:solidFill>
                  <a:srgbClr val="FFFFFF"/>
                </a:solidFill>
                <a:latin typeface="Ara Hamah Alfidaa"/>
              </a:rPr>
              <a:t>When was Deepfake invented?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5322489">
            <a:off x="4471711" y="-1871268"/>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a:grpSpLocks noChangeAspect="true"/>
          </p:cNvGrpSpPr>
          <p:nvPr/>
        </p:nvGrpSpPr>
        <p:grpSpPr>
          <a:xfrm rot="0">
            <a:off x="11528387" y="950607"/>
            <a:ext cx="5866018" cy="8385786"/>
            <a:chOff x="0" y="0"/>
            <a:chExt cx="4434840" cy="6339840"/>
          </a:xfrm>
        </p:grpSpPr>
        <p:sp>
          <p:nvSpPr>
            <p:cNvPr name="Freeform 5" id="5"/>
            <p:cNvSpPr/>
            <p:nvPr/>
          </p:nvSpPr>
          <p:spPr>
            <a:xfrm flipH="false" flipV="false" rot="0">
              <a:off x="0" y="436880"/>
              <a:ext cx="4064000" cy="5902960"/>
            </a:xfrm>
            <a:custGeom>
              <a:avLst/>
              <a:gdLst/>
              <a:ahLst/>
              <a:cxnLst/>
              <a:rect r="r" b="b" t="t" l="l"/>
              <a:pathLst>
                <a:path h="5902960" w="4064000">
                  <a:moveTo>
                    <a:pt x="4064000" y="5902960"/>
                  </a:moveTo>
                  <a:lnTo>
                    <a:pt x="0" y="5902960"/>
                  </a:lnTo>
                  <a:lnTo>
                    <a:pt x="0" y="0"/>
                  </a:lnTo>
                  <a:lnTo>
                    <a:pt x="4064000" y="0"/>
                  </a:lnTo>
                  <a:lnTo>
                    <a:pt x="4064000" y="5902960"/>
                  </a:lnTo>
                  <a:close/>
                </a:path>
              </a:pathLst>
            </a:custGeom>
            <a:blipFill>
              <a:blip r:embed="rId4"/>
              <a:stretch>
                <a:fillRect l="-54644" t="0" r="-103577" b="0"/>
              </a:stretch>
            </a:blipFill>
          </p:spPr>
        </p:sp>
        <p:sp>
          <p:nvSpPr>
            <p:cNvPr name="Freeform 6" id="6"/>
            <p:cNvSpPr/>
            <p:nvPr/>
          </p:nvSpPr>
          <p:spPr>
            <a:xfrm flipH="false" flipV="false" rot="0">
              <a:off x="50800" y="50800"/>
              <a:ext cx="4333240" cy="6239510"/>
            </a:xfrm>
            <a:custGeom>
              <a:avLst/>
              <a:gdLst/>
              <a:ahLst/>
              <a:cxnLst/>
              <a:rect r="r" b="b" t="t" l="l"/>
              <a:pathLst>
                <a:path h="6239510" w="4333240">
                  <a:moveTo>
                    <a:pt x="4333240" y="335280"/>
                  </a:moveTo>
                  <a:lnTo>
                    <a:pt x="0" y="335280"/>
                  </a:lnTo>
                  <a:lnTo>
                    <a:pt x="0" y="0"/>
                  </a:lnTo>
                  <a:lnTo>
                    <a:pt x="4333240" y="0"/>
                  </a:lnTo>
                  <a:lnTo>
                    <a:pt x="4333240" y="335280"/>
                  </a:lnTo>
                  <a:close/>
                  <a:moveTo>
                    <a:pt x="4333240" y="5970270"/>
                  </a:moveTo>
                  <a:lnTo>
                    <a:pt x="4064000" y="5970270"/>
                  </a:lnTo>
                  <a:lnTo>
                    <a:pt x="4064000" y="6239510"/>
                  </a:lnTo>
                  <a:lnTo>
                    <a:pt x="4333240" y="6239510"/>
                  </a:lnTo>
                  <a:lnTo>
                    <a:pt x="4333240" y="5970270"/>
                  </a:lnTo>
                  <a:close/>
                </a:path>
              </a:pathLst>
            </a:custGeom>
            <a:solidFill>
              <a:srgbClr val="E57EFF"/>
            </a:solidFill>
          </p:spPr>
        </p:sp>
        <p:sp>
          <p:nvSpPr>
            <p:cNvPr name="Freeform 7" id="7"/>
            <p:cNvSpPr/>
            <p:nvPr/>
          </p:nvSpPr>
          <p:spPr>
            <a:xfrm flipH="false" flipV="false" rot="0">
              <a:off x="196850" y="165100"/>
              <a:ext cx="811530" cy="119380"/>
            </a:xfrm>
            <a:custGeom>
              <a:avLst/>
              <a:gdLst/>
              <a:ahLst/>
              <a:cxnLst/>
              <a:rect r="r" b="b" t="t" l="l"/>
              <a:pathLst>
                <a:path h="119380" w="811530">
                  <a:moveTo>
                    <a:pt x="119380" y="59690"/>
                  </a:moveTo>
                  <a:cubicBezTo>
                    <a:pt x="119380" y="92710"/>
                    <a:pt x="92710" y="119380"/>
                    <a:pt x="59690" y="119380"/>
                  </a:cubicBezTo>
                  <a:cubicBezTo>
                    <a:pt x="26670" y="119380"/>
                    <a:pt x="0" y="92710"/>
                    <a:pt x="0" y="59690"/>
                  </a:cubicBezTo>
                  <a:cubicBezTo>
                    <a:pt x="0" y="26670"/>
                    <a:pt x="26670" y="0"/>
                    <a:pt x="59690" y="0"/>
                  </a:cubicBezTo>
                  <a:cubicBezTo>
                    <a:pt x="92710" y="0"/>
                    <a:pt x="119380" y="26670"/>
                    <a:pt x="119380" y="59690"/>
                  </a:cubicBezTo>
                  <a:close/>
                  <a:moveTo>
                    <a:pt x="406400" y="0"/>
                  </a:moveTo>
                  <a:cubicBezTo>
                    <a:pt x="373380" y="0"/>
                    <a:pt x="346710" y="26670"/>
                    <a:pt x="346710" y="59690"/>
                  </a:cubicBezTo>
                  <a:cubicBezTo>
                    <a:pt x="346710" y="92710"/>
                    <a:pt x="373380" y="119380"/>
                    <a:pt x="406400" y="119380"/>
                  </a:cubicBezTo>
                  <a:cubicBezTo>
                    <a:pt x="439420" y="119380"/>
                    <a:pt x="466090" y="92710"/>
                    <a:pt x="466090" y="59690"/>
                  </a:cubicBezTo>
                  <a:cubicBezTo>
                    <a:pt x="466090" y="26670"/>
                    <a:pt x="439420" y="0"/>
                    <a:pt x="406400" y="0"/>
                  </a:cubicBezTo>
                  <a:close/>
                  <a:moveTo>
                    <a:pt x="751840" y="0"/>
                  </a:moveTo>
                  <a:cubicBezTo>
                    <a:pt x="718820" y="0"/>
                    <a:pt x="692150" y="26670"/>
                    <a:pt x="692150" y="59690"/>
                  </a:cubicBezTo>
                  <a:cubicBezTo>
                    <a:pt x="692150" y="92710"/>
                    <a:pt x="718820" y="119380"/>
                    <a:pt x="751840" y="119380"/>
                  </a:cubicBezTo>
                  <a:cubicBezTo>
                    <a:pt x="784860" y="119380"/>
                    <a:pt x="811530" y="92710"/>
                    <a:pt x="811530" y="59690"/>
                  </a:cubicBezTo>
                  <a:cubicBezTo>
                    <a:pt x="811530" y="26670"/>
                    <a:pt x="784860" y="0"/>
                    <a:pt x="751840" y="0"/>
                  </a:cubicBezTo>
                  <a:close/>
                </a:path>
              </a:pathLst>
            </a:custGeom>
            <a:solidFill>
              <a:srgbClr val="FFFFFF"/>
            </a:solidFill>
          </p:spPr>
        </p:sp>
        <p:sp>
          <p:nvSpPr>
            <p:cNvPr name="Freeform 8" id="8"/>
            <p:cNvSpPr/>
            <p:nvPr/>
          </p:nvSpPr>
          <p:spPr>
            <a:xfrm flipH="false" flipV="false" rot="0">
              <a:off x="4114800" y="438150"/>
              <a:ext cx="269240" cy="5532120"/>
            </a:xfrm>
            <a:custGeom>
              <a:avLst/>
              <a:gdLst/>
              <a:ahLst/>
              <a:cxnLst/>
              <a:rect r="r" b="b" t="t" l="l"/>
              <a:pathLst>
                <a:path h="5532120" w="269240">
                  <a:moveTo>
                    <a:pt x="269240" y="5532120"/>
                  </a:moveTo>
                  <a:lnTo>
                    <a:pt x="0" y="5532120"/>
                  </a:lnTo>
                  <a:lnTo>
                    <a:pt x="0" y="0"/>
                  </a:lnTo>
                  <a:lnTo>
                    <a:pt x="269240" y="0"/>
                  </a:lnTo>
                  <a:lnTo>
                    <a:pt x="269240" y="5532120"/>
                  </a:lnTo>
                  <a:close/>
                </a:path>
              </a:pathLst>
            </a:custGeom>
            <a:solidFill>
              <a:srgbClr val="FFFFFF"/>
            </a:solidFill>
          </p:spPr>
        </p:sp>
        <p:sp>
          <p:nvSpPr>
            <p:cNvPr name="Freeform 9" id="9"/>
            <p:cNvSpPr/>
            <p:nvPr/>
          </p:nvSpPr>
          <p:spPr>
            <a:xfrm flipH="false" flipV="false" rot="0">
              <a:off x="0" y="0"/>
              <a:ext cx="4434840" cy="6338570"/>
            </a:xfrm>
            <a:custGeom>
              <a:avLst/>
              <a:gdLst/>
              <a:ahLst/>
              <a:cxnLst/>
              <a:rect r="r" b="b" t="t" l="l"/>
              <a:pathLst>
                <a:path h="6338570" w="4434840">
                  <a:moveTo>
                    <a:pt x="4147820" y="5826760"/>
                  </a:moveTo>
                  <a:lnTo>
                    <a:pt x="4182110" y="5788660"/>
                  </a:lnTo>
                  <a:lnTo>
                    <a:pt x="4250690" y="5849620"/>
                  </a:lnTo>
                  <a:lnTo>
                    <a:pt x="4319270" y="5788660"/>
                  </a:lnTo>
                  <a:lnTo>
                    <a:pt x="4353560" y="5826760"/>
                  </a:lnTo>
                  <a:lnTo>
                    <a:pt x="4251960" y="5919470"/>
                  </a:lnTo>
                  <a:lnTo>
                    <a:pt x="4147820" y="5826760"/>
                  </a:lnTo>
                  <a:close/>
                  <a:moveTo>
                    <a:pt x="4182110" y="5567680"/>
                  </a:moveTo>
                  <a:lnTo>
                    <a:pt x="4250690" y="5506720"/>
                  </a:lnTo>
                  <a:lnTo>
                    <a:pt x="4319270" y="5567680"/>
                  </a:lnTo>
                  <a:lnTo>
                    <a:pt x="4353560" y="5529580"/>
                  </a:lnTo>
                  <a:lnTo>
                    <a:pt x="4251960" y="5436870"/>
                  </a:lnTo>
                  <a:lnTo>
                    <a:pt x="4150360" y="5529580"/>
                  </a:lnTo>
                  <a:lnTo>
                    <a:pt x="4182110" y="5567680"/>
                  </a:lnTo>
                  <a:close/>
                  <a:moveTo>
                    <a:pt x="4434840" y="0"/>
                  </a:moveTo>
                  <a:lnTo>
                    <a:pt x="4434840" y="387350"/>
                  </a:lnTo>
                  <a:lnTo>
                    <a:pt x="4434840" y="438150"/>
                  </a:lnTo>
                  <a:lnTo>
                    <a:pt x="4434840" y="5351780"/>
                  </a:lnTo>
                  <a:lnTo>
                    <a:pt x="4434840" y="5403850"/>
                  </a:lnTo>
                  <a:lnTo>
                    <a:pt x="4434840" y="5660390"/>
                  </a:lnTo>
                  <a:lnTo>
                    <a:pt x="4434840" y="5721350"/>
                  </a:lnTo>
                  <a:lnTo>
                    <a:pt x="4434840" y="5969000"/>
                  </a:lnTo>
                  <a:lnTo>
                    <a:pt x="4434840" y="6029960"/>
                  </a:lnTo>
                  <a:lnTo>
                    <a:pt x="4434840" y="6338570"/>
                  </a:lnTo>
                  <a:lnTo>
                    <a:pt x="4064000" y="6338570"/>
                  </a:lnTo>
                  <a:lnTo>
                    <a:pt x="4064000" y="6338570"/>
                  </a:lnTo>
                  <a:lnTo>
                    <a:pt x="0" y="6338570"/>
                  </a:lnTo>
                  <a:lnTo>
                    <a:pt x="0" y="436880"/>
                  </a:lnTo>
                  <a:lnTo>
                    <a:pt x="0" y="436880"/>
                  </a:lnTo>
                  <a:lnTo>
                    <a:pt x="0" y="0"/>
                  </a:lnTo>
                  <a:lnTo>
                    <a:pt x="4434840" y="0"/>
                  </a:lnTo>
                  <a:close/>
                  <a:moveTo>
                    <a:pt x="50800" y="386080"/>
                  </a:moveTo>
                  <a:lnTo>
                    <a:pt x="4384040" y="386080"/>
                  </a:lnTo>
                  <a:lnTo>
                    <a:pt x="4384040" y="50800"/>
                  </a:lnTo>
                  <a:lnTo>
                    <a:pt x="50800" y="50800"/>
                  </a:lnTo>
                  <a:lnTo>
                    <a:pt x="50800" y="386080"/>
                  </a:lnTo>
                  <a:close/>
                  <a:moveTo>
                    <a:pt x="4064000" y="6031230"/>
                  </a:moveTo>
                  <a:lnTo>
                    <a:pt x="4064000" y="5970270"/>
                  </a:lnTo>
                  <a:lnTo>
                    <a:pt x="4064000" y="5722620"/>
                  </a:lnTo>
                  <a:lnTo>
                    <a:pt x="4064000" y="5661660"/>
                  </a:lnTo>
                  <a:lnTo>
                    <a:pt x="4064000" y="5405120"/>
                  </a:lnTo>
                  <a:lnTo>
                    <a:pt x="4064000" y="5353050"/>
                  </a:lnTo>
                  <a:lnTo>
                    <a:pt x="4064000" y="436880"/>
                  </a:lnTo>
                  <a:lnTo>
                    <a:pt x="50800" y="436880"/>
                  </a:lnTo>
                  <a:lnTo>
                    <a:pt x="50800" y="6289040"/>
                  </a:lnTo>
                  <a:lnTo>
                    <a:pt x="4064000" y="6289040"/>
                  </a:lnTo>
                  <a:lnTo>
                    <a:pt x="4064000" y="6031230"/>
                  </a:lnTo>
                  <a:close/>
                  <a:moveTo>
                    <a:pt x="4384040" y="5403850"/>
                  </a:moveTo>
                  <a:lnTo>
                    <a:pt x="4114800" y="5403850"/>
                  </a:lnTo>
                  <a:lnTo>
                    <a:pt x="4114800" y="5660390"/>
                  </a:lnTo>
                  <a:lnTo>
                    <a:pt x="4384040" y="5660390"/>
                  </a:lnTo>
                  <a:lnTo>
                    <a:pt x="4384040" y="5403850"/>
                  </a:lnTo>
                  <a:close/>
                  <a:moveTo>
                    <a:pt x="4114800" y="5721350"/>
                  </a:moveTo>
                  <a:lnTo>
                    <a:pt x="4114800" y="5969000"/>
                  </a:lnTo>
                  <a:lnTo>
                    <a:pt x="4384040" y="5969000"/>
                  </a:lnTo>
                  <a:lnTo>
                    <a:pt x="4384040" y="5721350"/>
                  </a:lnTo>
                  <a:lnTo>
                    <a:pt x="4114800" y="5721350"/>
                  </a:lnTo>
                  <a:close/>
                  <a:moveTo>
                    <a:pt x="4384040" y="6031230"/>
                  </a:moveTo>
                  <a:lnTo>
                    <a:pt x="4114800" y="6031230"/>
                  </a:lnTo>
                  <a:lnTo>
                    <a:pt x="4114800" y="6289040"/>
                  </a:lnTo>
                  <a:lnTo>
                    <a:pt x="4384040" y="6289040"/>
                  </a:lnTo>
                  <a:lnTo>
                    <a:pt x="4384040" y="6031230"/>
                  </a:lnTo>
                  <a:close/>
                  <a:moveTo>
                    <a:pt x="4384040" y="5351780"/>
                  </a:moveTo>
                  <a:lnTo>
                    <a:pt x="4384040" y="438150"/>
                  </a:lnTo>
                  <a:lnTo>
                    <a:pt x="4114800" y="438150"/>
                  </a:lnTo>
                  <a:lnTo>
                    <a:pt x="4114800" y="5351780"/>
                  </a:lnTo>
                  <a:lnTo>
                    <a:pt x="4384040" y="5351780"/>
                  </a:lnTo>
                  <a:close/>
                  <a:moveTo>
                    <a:pt x="367030" y="224790"/>
                  </a:moveTo>
                  <a:cubicBezTo>
                    <a:pt x="367030" y="285750"/>
                    <a:pt x="317500" y="335280"/>
                    <a:pt x="256540" y="335280"/>
                  </a:cubicBezTo>
                  <a:cubicBezTo>
                    <a:pt x="195580" y="335280"/>
                    <a:pt x="146050" y="285750"/>
                    <a:pt x="146050" y="224790"/>
                  </a:cubicBezTo>
                  <a:cubicBezTo>
                    <a:pt x="146050" y="163830"/>
                    <a:pt x="195580" y="114300"/>
                    <a:pt x="256540" y="114300"/>
                  </a:cubicBezTo>
                  <a:cubicBezTo>
                    <a:pt x="317500" y="114300"/>
                    <a:pt x="367030" y="163830"/>
                    <a:pt x="367030" y="224790"/>
                  </a:cubicBezTo>
                  <a:close/>
                  <a:moveTo>
                    <a:pt x="316230" y="224790"/>
                  </a:moveTo>
                  <a:cubicBezTo>
                    <a:pt x="316230" y="191770"/>
                    <a:pt x="289560" y="165100"/>
                    <a:pt x="256540" y="165100"/>
                  </a:cubicBezTo>
                  <a:cubicBezTo>
                    <a:pt x="223520" y="165100"/>
                    <a:pt x="196850" y="191770"/>
                    <a:pt x="196850" y="224790"/>
                  </a:cubicBezTo>
                  <a:cubicBezTo>
                    <a:pt x="196850" y="257810"/>
                    <a:pt x="223520" y="284480"/>
                    <a:pt x="256540" y="284480"/>
                  </a:cubicBezTo>
                  <a:cubicBezTo>
                    <a:pt x="289560" y="285750"/>
                    <a:pt x="316230" y="257810"/>
                    <a:pt x="316230" y="224790"/>
                  </a:cubicBezTo>
                  <a:close/>
                  <a:moveTo>
                    <a:pt x="713740" y="224790"/>
                  </a:moveTo>
                  <a:cubicBezTo>
                    <a:pt x="713740" y="285750"/>
                    <a:pt x="664210" y="335280"/>
                    <a:pt x="603250" y="335280"/>
                  </a:cubicBezTo>
                  <a:cubicBezTo>
                    <a:pt x="542290" y="335280"/>
                    <a:pt x="492760" y="285750"/>
                    <a:pt x="492760" y="224790"/>
                  </a:cubicBezTo>
                  <a:cubicBezTo>
                    <a:pt x="492760" y="163830"/>
                    <a:pt x="541020" y="114300"/>
                    <a:pt x="603250" y="114300"/>
                  </a:cubicBezTo>
                  <a:cubicBezTo>
                    <a:pt x="664210" y="114300"/>
                    <a:pt x="713740" y="163830"/>
                    <a:pt x="713740" y="224790"/>
                  </a:cubicBezTo>
                  <a:close/>
                  <a:moveTo>
                    <a:pt x="662940" y="224790"/>
                  </a:moveTo>
                  <a:cubicBezTo>
                    <a:pt x="662940" y="191770"/>
                    <a:pt x="636270" y="165100"/>
                    <a:pt x="603250" y="165100"/>
                  </a:cubicBezTo>
                  <a:cubicBezTo>
                    <a:pt x="570230" y="165100"/>
                    <a:pt x="543560" y="191770"/>
                    <a:pt x="543560" y="224790"/>
                  </a:cubicBezTo>
                  <a:cubicBezTo>
                    <a:pt x="543560" y="257810"/>
                    <a:pt x="570230" y="284480"/>
                    <a:pt x="603250" y="284480"/>
                  </a:cubicBezTo>
                  <a:cubicBezTo>
                    <a:pt x="636270" y="285750"/>
                    <a:pt x="662940" y="257810"/>
                    <a:pt x="662940" y="224790"/>
                  </a:cubicBezTo>
                  <a:close/>
                  <a:moveTo>
                    <a:pt x="1060450" y="224790"/>
                  </a:moveTo>
                  <a:cubicBezTo>
                    <a:pt x="1060450" y="285750"/>
                    <a:pt x="1010920" y="335280"/>
                    <a:pt x="949960" y="335280"/>
                  </a:cubicBezTo>
                  <a:cubicBezTo>
                    <a:pt x="889000" y="335280"/>
                    <a:pt x="839470" y="285750"/>
                    <a:pt x="839470" y="224790"/>
                  </a:cubicBezTo>
                  <a:cubicBezTo>
                    <a:pt x="839470" y="163830"/>
                    <a:pt x="887730" y="114300"/>
                    <a:pt x="948690" y="114300"/>
                  </a:cubicBezTo>
                  <a:cubicBezTo>
                    <a:pt x="1009650" y="114300"/>
                    <a:pt x="1060450" y="163830"/>
                    <a:pt x="1060450" y="224790"/>
                  </a:cubicBezTo>
                  <a:close/>
                  <a:moveTo>
                    <a:pt x="1009650" y="224790"/>
                  </a:moveTo>
                  <a:cubicBezTo>
                    <a:pt x="1009650" y="191770"/>
                    <a:pt x="982980" y="165100"/>
                    <a:pt x="949960" y="165100"/>
                  </a:cubicBezTo>
                  <a:cubicBezTo>
                    <a:pt x="916940" y="165100"/>
                    <a:pt x="890270" y="191770"/>
                    <a:pt x="890270" y="224790"/>
                  </a:cubicBezTo>
                  <a:cubicBezTo>
                    <a:pt x="890270" y="257810"/>
                    <a:pt x="916940" y="284480"/>
                    <a:pt x="949960" y="284480"/>
                  </a:cubicBezTo>
                  <a:cubicBezTo>
                    <a:pt x="981710" y="285750"/>
                    <a:pt x="1009650" y="257810"/>
                    <a:pt x="1009650" y="224790"/>
                  </a:cubicBezTo>
                  <a:close/>
                  <a:moveTo>
                    <a:pt x="1207770" y="304800"/>
                  </a:moveTo>
                  <a:lnTo>
                    <a:pt x="4263390" y="304800"/>
                  </a:lnTo>
                  <a:lnTo>
                    <a:pt x="4263390" y="254000"/>
                  </a:lnTo>
                  <a:lnTo>
                    <a:pt x="1207770" y="254000"/>
                  </a:lnTo>
                  <a:lnTo>
                    <a:pt x="1207770" y="304800"/>
                  </a:lnTo>
                  <a:close/>
                  <a:moveTo>
                    <a:pt x="1207770" y="177800"/>
                  </a:moveTo>
                  <a:lnTo>
                    <a:pt x="4263390" y="177800"/>
                  </a:lnTo>
                  <a:lnTo>
                    <a:pt x="4263390" y="127000"/>
                  </a:lnTo>
                  <a:lnTo>
                    <a:pt x="1207770" y="127000"/>
                  </a:lnTo>
                  <a:lnTo>
                    <a:pt x="1207770" y="177800"/>
                  </a:lnTo>
                  <a:close/>
                </a:path>
              </a:pathLst>
            </a:custGeom>
            <a:solidFill>
              <a:srgbClr val="001E70"/>
            </a:solidFill>
          </p:spPr>
        </p:sp>
      </p:grpSp>
      <p:sp>
        <p:nvSpPr>
          <p:cNvPr name="TextBox 10" id="10"/>
          <p:cNvSpPr txBox="true"/>
          <p:nvPr/>
        </p:nvSpPr>
        <p:spPr>
          <a:xfrm rot="0">
            <a:off x="1290878" y="1218602"/>
            <a:ext cx="9808195" cy="3079126"/>
          </a:xfrm>
          <a:prstGeom prst="rect">
            <a:avLst/>
          </a:prstGeom>
        </p:spPr>
        <p:txBody>
          <a:bodyPr anchor="t" rtlCol="false" tIns="0" lIns="0" bIns="0" rIns="0">
            <a:spAutoFit/>
          </a:bodyPr>
          <a:lstStyle/>
          <a:p>
            <a:pPr>
              <a:lnSpc>
                <a:spcPts val="11368"/>
              </a:lnSpc>
            </a:pPr>
            <a:r>
              <a:rPr lang="en-US" sz="14575">
                <a:solidFill>
                  <a:srgbClr val="FFFFFF"/>
                </a:solidFill>
                <a:latin typeface="Ara Hamah Alfidaa"/>
              </a:rPr>
              <a:t> technology</a:t>
            </a:r>
          </a:p>
          <a:p>
            <a:pPr>
              <a:lnSpc>
                <a:spcPts val="11368"/>
              </a:lnSpc>
            </a:pPr>
            <a:r>
              <a:rPr lang="en-US" sz="14575">
                <a:solidFill>
                  <a:srgbClr val="FFFFFF"/>
                </a:solidFill>
                <a:latin typeface="Ara Hamah Alfidaa"/>
              </a:rPr>
              <a:t> used</a:t>
            </a:r>
          </a:p>
        </p:txBody>
      </p:sp>
      <p:sp>
        <p:nvSpPr>
          <p:cNvPr name="TextBox 11" id="11"/>
          <p:cNvSpPr txBox="true"/>
          <p:nvPr/>
        </p:nvSpPr>
        <p:spPr>
          <a:xfrm rot="0">
            <a:off x="1585087" y="4212003"/>
            <a:ext cx="9219777" cy="5381373"/>
          </a:xfrm>
          <a:prstGeom prst="rect">
            <a:avLst/>
          </a:prstGeom>
        </p:spPr>
        <p:txBody>
          <a:bodyPr anchor="t" rtlCol="false" tIns="0" lIns="0" bIns="0" rIns="0">
            <a:spAutoFit/>
          </a:bodyPr>
          <a:lstStyle/>
          <a:p>
            <a:pPr algn="just">
              <a:lnSpc>
                <a:spcPts val="4738"/>
              </a:lnSpc>
              <a:spcBef>
                <a:spcPct val="0"/>
              </a:spcBef>
            </a:pPr>
            <a:r>
              <a:rPr lang="en-US" sz="3384" spc="27">
                <a:solidFill>
                  <a:srgbClr val="FFFFFF"/>
                </a:solidFill>
                <a:latin typeface="TT Chocolates"/>
              </a:rPr>
              <a:t>Deepfake technology typically involves the use of deep neural networks, particularly generative models like Generative Adversarial Networks (GANs) or autoencoders. These models are trained on large datasets of real images or videos to learn the patterns and features present in the data. Once trained, they can generate new content or modify existing content by applying the learned patterns.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0" y="-2887738"/>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grpSp>
        <p:nvGrpSpPr>
          <p:cNvPr name="Group 5" id="5"/>
          <p:cNvGrpSpPr/>
          <p:nvPr/>
        </p:nvGrpSpPr>
        <p:grpSpPr>
          <a:xfrm rot="0">
            <a:off x="3021974" y="1760940"/>
            <a:ext cx="1101375" cy="1338765"/>
            <a:chOff x="0" y="0"/>
            <a:chExt cx="1468500" cy="1785020"/>
          </a:xfrm>
        </p:grpSpPr>
        <p:sp>
          <p:nvSpPr>
            <p:cNvPr name="Freeform 6" id="6"/>
            <p:cNvSpPr/>
            <p:nvPr/>
          </p:nvSpPr>
          <p:spPr>
            <a:xfrm flipH="false" flipV="false" rot="-5400000">
              <a:off x="67134" y="360829"/>
              <a:ext cx="1355233" cy="1165501"/>
            </a:xfrm>
            <a:custGeom>
              <a:avLst/>
              <a:gdLst/>
              <a:ahLst/>
              <a:cxnLst/>
              <a:rect r="r" b="b" t="t" l="l"/>
              <a:pathLst>
                <a:path h="1165501" w="1355233">
                  <a:moveTo>
                    <a:pt x="0" y="0"/>
                  </a:moveTo>
                  <a:lnTo>
                    <a:pt x="1355233" y="0"/>
                  </a:lnTo>
                  <a:lnTo>
                    <a:pt x="1355233" y="1165501"/>
                  </a:lnTo>
                  <a:lnTo>
                    <a:pt x="0" y="11655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0" y="-171450"/>
              <a:ext cx="1468500" cy="1956470"/>
            </a:xfrm>
            <a:prstGeom prst="rect">
              <a:avLst/>
            </a:prstGeom>
          </p:spPr>
          <p:txBody>
            <a:bodyPr anchor="t" rtlCol="false" tIns="0" lIns="0" bIns="0" rIns="0">
              <a:spAutoFit/>
            </a:bodyPr>
            <a:lstStyle/>
            <a:p>
              <a:pPr algn="ctr">
                <a:lnSpc>
                  <a:spcPts val="12379"/>
                </a:lnSpc>
              </a:pPr>
              <a:r>
                <a:rPr lang="en-US" sz="8842">
                  <a:solidFill>
                    <a:srgbClr val="374F90"/>
                  </a:solidFill>
                  <a:latin typeface="Ara Hamah Alfidaa"/>
                </a:rPr>
                <a:t>1</a:t>
              </a:r>
            </a:p>
          </p:txBody>
        </p:sp>
      </p:grpSp>
      <p:sp>
        <p:nvSpPr>
          <p:cNvPr name="TextBox 8" id="8"/>
          <p:cNvSpPr txBox="true"/>
          <p:nvPr/>
        </p:nvSpPr>
        <p:spPr>
          <a:xfrm rot="0">
            <a:off x="4453359" y="1822121"/>
            <a:ext cx="11002821" cy="1219579"/>
          </a:xfrm>
          <a:prstGeom prst="rect">
            <a:avLst/>
          </a:prstGeom>
        </p:spPr>
        <p:txBody>
          <a:bodyPr anchor="t" rtlCol="false" tIns="0" lIns="0" bIns="0" rIns="0">
            <a:spAutoFit/>
          </a:bodyPr>
          <a:lstStyle/>
          <a:p>
            <a:pPr>
              <a:lnSpc>
                <a:spcPts val="9954"/>
              </a:lnSpc>
            </a:pPr>
            <a:r>
              <a:rPr lang="en-US" sz="7110">
                <a:solidFill>
                  <a:srgbClr val="FFFFFF"/>
                </a:solidFill>
                <a:latin typeface="Ara Hamah Alfidaa"/>
              </a:rPr>
              <a:t>Gnerative Adversarial Networks -</a:t>
            </a:r>
          </a:p>
        </p:txBody>
      </p:sp>
      <p:sp>
        <p:nvSpPr>
          <p:cNvPr name="TextBox 9" id="9"/>
          <p:cNvSpPr txBox="true"/>
          <p:nvPr/>
        </p:nvSpPr>
        <p:spPr>
          <a:xfrm rot="0">
            <a:off x="2750383" y="3396660"/>
            <a:ext cx="13047095" cy="5179695"/>
          </a:xfrm>
          <a:prstGeom prst="rect">
            <a:avLst/>
          </a:prstGeom>
        </p:spPr>
        <p:txBody>
          <a:bodyPr anchor="t" rtlCol="false" tIns="0" lIns="0" bIns="0" rIns="0">
            <a:spAutoFit/>
          </a:bodyPr>
          <a:lstStyle/>
          <a:p>
            <a:pPr algn="just">
              <a:lnSpc>
                <a:spcPts val="5880"/>
              </a:lnSpc>
              <a:spcBef>
                <a:spcPct val="0"/>
              </a:spcBef>
            </a:pPr>
            <a:r>
              <a:rPr lang="en-US" sz="4200" spc="33">
                <a:solidFill>
                  <a:srgbClr val="FFFFFF"/>
                </a:solidFill>
                <a:latin typeface="TT Chocolates"/>
              </a:rPr>
              <a:t>The generator in a GAN creates synthetic data(such as images or videos). The discriminator evaluates the generated data and tries to distinguish between real and fake ones. The  generator and the discriminator are trained in adversarial manner, with generator aimimg to create increasingly difficult content for discriminator to distinguish from the real data.</a:t>
            </a:r>
          </a:p>
        </p:txBody>
      </p:sp>
      <p:sp>
        <p:nvSpPr>
          <p:cNvPr name="Freeform 10" id="10"/>
          <p:cNvSpPr/>
          <p:nvPr/>
        </p:nvSpPr>
        <p:spPr>
          <a:xfrm flipH="true" flipV="false" rot="-607588">
            <a:off x="-2078383" y="216595"/>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384689" y="-2256022"/>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2078383" y="216595"/>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grpSp>
        <p:nvGrpSpPr>
          <p:cNvPr name="Group 6" id="6"/>
          <p:cNvGrpSpPr/>
          <p:nvPr/>
        </p:nvGrpSpPr>
        <p:grpSpPr>
          <a:xfrm rot="0">
            <a:off x="3231365" y="2092926"/>
            <a:ext cx="993899" cy="1275586"/>
            <a:chOff x="0" y="0"/>
            <a:chExt cx="1325199" cy="1700781"/>
          </a:xfrm>
        </p:grpSpPr>
        <p:sp>
          <p:nvSpPr>
            <p:cNvPr name="Freeform 7" id="7"/>
            <p:cNvSpPr/>
            <p:nvPr/>
          </p:nvSpPr>
          <p:spPr>
            <a:xfrm flipH="false" flipV="false" rot="-5400000">
              <a:off x="60583" y="325618"/>
              <a:ext cx="1222985" cy="1051767"/>
            </a:xfrm>
            <a:custGeom>
              <a:avLst/>
              <a:gdLst/>
              <a:ahLst/>
              <a:cxnLst/>
              <a:rect r="r" b="b" t="t" l="l"/>
              <a:pathLst>
                <a:path h="1051767" w="1222985">
                  <a:moveTo>
                    <a:pt x="0" y="0"/>
                  </a:moveTo>
                  <a:lnTo>
                    <a:pt x="1222985" y="0"/>
                  </a:lnTo>
                  <a:lnTo>
                    <a:pt x="1222985" y="1051768"/>
                  </a:lnTo>
                  <a:lnTo>
                    <a:pt x="0" y="10517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0" y="-171450"/>
              <a:ext cx="1325199" cy="1872231"/>
            </a:xfrm>
            <a:prstGeom prst="rect">
              <a:avLst/>
            </a:prstGeom>
          </p:spPr>
          <p:txBody>
            <a:bodyPr anchor="t" rtlCol="false" tIns="0" lIns="0" bIns="0" rIns="0">
              <a:spAutoFit/>
            </a:bodyPr>
            <a:lstStyle/>
            <a:p>
              <a:pPr algn="ctr">
                <a:lnSpc>
                  <a:spcPts val="11743"/>
                </a:lnSpc>
              </a:pPr>
              <a:r>
                <a:rPr lang="en-US" sz="8388">
                  <a:solidFill>
                    <a:srgbClr val="374F90"/>
                  </a:solidFill>
                  <a:latin typeface="Ara Hamah Alfidaa"/>
                </a:rPr>
                <a:t>2</a:t>
              </a:r>
            </a:p>
          </p:txBody>
        </p:sp>
      </p:grpSp>
      <p:sp>
        <p:nvSpPr>
          <p:cNvPr name="TextBox 9" id="9"/>
          <p:cNvSpPr txBox="true"/>
          <p:nvPr/>
        </p:nvSpPr>
        <p:spPr>
          <a:xfrm rot="0">
            <a:off x="4386275" y="2029172"/>
            <a:ext cx="9018674" cy="1203069"/>
          </a:xfrm>
          <a:prstGeom prst="rect">
            <a:avLst/>
          </a:prstGeom>
        </p:spPr>
        <p:txBody>
          <a:bodyPr anchor="t" rtlCol="false" tIns="0" lIns="0" bIns="0" rIns="0">
            <a:spAutoFit/>
          </a:bodyPr>
          <a:lstStyle/>
          <a:p>
            <a:pPr>
              <a:lnSpc>
                <a:spcPts val="9814"/>
              </a:lnSpc>
            </a:pPr>
            <a:r>
              <a:rPr lang="en-US" sz="7010">
                <a:solidFill>
                  <a:srgbClr val="FFFFFF"/>
                </a:solidFill>
                <a:latin typeface="Ara Hamah Alfidaa"/>
              </a:rPr>
              <a:t>Autoencoders -</a:t>
            </a:r>
          </a:p>
        </p:txBody>
      </p:sp>
      <p:sp>
        <p:nvSpPr>
          <p:cNvPr name="TextBox 10" id="10"/>
          <p:cNvSpPr txBox="true"/>
          <p:nvPr/>
        </p:nvSpPr>
        <p:spPr>
          <a:xfrm rot="0">
            <a:off x="3338702" y="3288087"/>
            <a:ext cx="12117478" cy="5922645"/>
          </a:xfrm>
          <a:prstGeom prst="rect">
            <a:avLst/>
          </a:prstGeom>
        </p:spPr>
        <p:txBody>
          <a:bodyPr anchor="t" rtlCol="false" tIns="0" lIns="0" bIns="0" rIns="0">
            <a:spAutoFit/>
          </a:bodyPr>
          <a:lstStyle/>
          <a:p>
            <a:pPr algn="just">
              <a:lnSpc>
                <a:spcPts val="5880"/>
              </a:lnSpc>
              <a:spcBef>
                <a:spcPct val="0"/>
              </a:spcBef>
            </a:pPr>
            <a:r>
              <a:rPr lang="en-US" sz="4200" spc="33">
                <a:solidFill>
                  <a:srgbClr val="FFFFFF"/>
                </a:solidFill>
                <a:latin typeface="TT Chocolates"/>
              </a:rPr>
              <a:t>It consists of encoders and decoders, where an autoencoder compresses data into lower-dimensional representation and decoder reconstructs the original data from compressed representation. It is trained to minimize the difference between the input and the reconstructed output. It is use to learn the key feature of a persons face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319280" y="-1804466"/>
            <a:ext cx="19564260" cy="13895933"/>
          </a:xfrm>
          <a:custGeom>
            <a:avLst/>
            <a:gdLst/>
            <a:ahLst/>
            <a:cxnLst/>
            <a:rect r="r" b="b" t="t" l="l"/>
            <a:pathLst>
              <a:path h="13895933" w="19564260">
                <a:moveTo>
                  <a:pt x="0" y="0"/>
                </a:moveTo>
                <a:lnTo>
                  <a:pt x="19564260" y="0"/>
                </a:lnTo>
                <a:lnTo>
                  <a:pt x="19564260" y="13895932"/>
                </a:lnTo>
                <a:lnTo>
                  <a:pt x="0" y="13895932"/>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Freeform 5" id="5"/>
          <p:cNvSpPr/>
          <p:nvPr/>
        </p:nvSpPr>
        <p:spPr>
          <a:xfrm flipH="true" flipV="false" rot="-607588">
            <a:off x="-2078383" y="216595"/>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TextBox 6" id="6"/>
          <p:cNvSpPr txBox="true"/>
          <p:nvPr/>
        </p:nvSpPr>
        <p:spPr>
          <a:xfrm rot="0">
            <a:off x="4452924" y="2312018"/>
            <a:ext cx="10787919" cy="1256100"/>
          </a:xfrm>
          <a:prstGeom prst="rect">
            <a:avLst/>
          </a:prstGeom>
        </p:spPr>
        <p:txBody>
          <a:bodyPr anchor="t" rtlCol="false" tIns="0" lIns="0" bIns="0" rIns="0">
            <a:spAutoFit/>
          </a:bodyPr>
          <a:lstStyle/>
          <a:p>
            <a:pPr>
              <a:lnSpc>
                <a:spcPts val="10232"/>
              </a:lnSpc>
            </a:pPr>
            <a:r>
              <a:rPr lang="en-US" sz="7308">
                <a:solidFill>
                  <a:srgbClr val="FFFFFF"/>
                </a:solidFill>
                <a:latin typeface="Ara Hamah Alfidaa"/>
              </a:rPr>
              <a:t>VAriational Autoencoders -</a:t>
            </a:r>
          </a:p>
        </p:txBody>
      </p:sp>
      <p:sp>
        <p:nvSpPr>
          <p:cNvPr name="TextBox 7" id="7"/>
          <p:cNvSpPr txBox="true"/>
          <p:nvPr/>
        </p:nvSpPr>
        <p:spPr>
          <a:xfrm rot="0">
            <a:off x="3469521" y="3482393"/>
            <a:ext cx="11986659" cy="4436745"/>
          </a:xfrm>
          <a:prstGeom prst="rect">
            <a:avLst/>
          </a:prstGeom>
        </p:spPr>
        <p:txBody>
          <a:bodyPr anchor="t" rtlCol="false" tIns="0" lIns="0" bIns="0" rIns="0">
            <a:spAutoFit/>
          </a:bodyPr>
          <a:lstStyle/>
          <a:p>
            <a:pPr>
              <a:lnSpc>
                <a:spcPts val="5880"/>
              </a:lnSpc>
              <a:spcBef>
                <a:spcPct val="0"/>
              </a:spcBef>
            </a:pPr>
            <a:r>
              <a:rPr lang="en-US" sz="4200" spc="33">
                <a:solidFill>
                  <a:srgbClr val="FFFFFF"/>
                </a:solidFill>
                <a:latin typeface="TT Chocolates"/>
              </a:rPr>
              <a:t>VAE’s are a type of encoders that introduces a probabilistic element to encoding process, allowing more diverse range of generative outputs. These are often use to generate new realistic faces or content by sampling from learned probability distribution in latent space</a:t>
            </a:r>
          </a:p>
        </p:txBody>
      </p:sp>
      <p:grpSp>
        <p:nvGrpSpPr>
          <p:cNvPr name="Group 8" id="8"/>
          <p:cNvGrpSpPr/>
          <p:nvPr/>
        </p:nvGrpSpPr>
        <p:grpSpPr>
          <a:xfrm rot="0">
            <a:off x="3289065" y="2202654"/>
            <a:ext cx="1163859" cy="1414717"/>
            <a:chOff x="0" y="0"/>
            <a:chExt cx="1551812" cy="1886290"/>
          </a:xfrm>
        </p:grpSpPr>
        <p:sp>
          <p:nvSpPr>
            <p:cNvPr name="Freeform 9" id="9"/>
            <p:cNvSpPr/>
            <p:nvPr/>
          </p:nvSpPr>
          <p:spPr>
            <a:xfrm flipH="false" flipV="false" rot="-5400000">
              <a:off x="70943" y="381300"/>
              <a:ext cx="1432120" cy="1231623"/>
            </a:xfrm>
            <a:custGeom>
              <a:avLst/>
              <a:gdLst/>
              <a:ahLst/>
              <a:cxnLst/>
              <a:rect r="r" b="b" t="t" l="l"/>
              <a:pathLst>
                <a:path h="1231623" w="1432120">
                  <a:moveTo>
                    <a:pt x="0" y="0"/>
                  </a:moveTo>
                  <a:lnTo>
                    <a:pt x="1432120" y="0"/>
                  </a:lnTo>
                  <a:lnTo>
                    <a:pt x="1432120" y="1231624"/>
                  </a:lnTo>
                  <a:lnTo>
                    <a:pt x="0" y="12316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0" y="-180975"/>
              <a:ext cx="1551812" cy="2067265"/>
            </a:xfrm>
            <a:prstGeom prst="rect">
              <a:avLst/>
            </a:prstGeom>
          </p:spPr>
          <p:txBody>
            <a:bodyPr anchor="t" rtlCol="false" tIns="0" lIns="0" bIns="0" rIns="0">
              <a:spAutoFit/>
            </a:bodyPr>
            <a:lstStyle/>
            <a:p>
              <a:pPr algn="ctr">
                <a:lnSpc>
                  <a:spcPts val="13082"/>
                </a:lnSpc>
              </a:pPr>
              <a:r>
                <a:rPr lang="en-US" sz="9344">
                  <a:solidFill>
                    <a:srgbClr val="374F90"/>
                  </a:solidFill>
                  <a:latin typeface="Ara Hamah Alfidaa"/>
                </a:rPr>
                <a:t>3</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DAF1wfe4eO0</dc:identifier>
  <dcterms:modified xsi:type="dcterms:W3CDTF">2011-08-01T06:04:30Z</dcterms:modified>
  <cp:revision>1</cp:revision>
  <dc:title>A report on</dc:title>
</cp:coreProperties>
</file>

<file path=docProps/thumbnail.jpeg>
</file>